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33" r:id="rId5"/>
  </p:sldMasterIdLst>
  <p:notesMasterIdLst>
    <p:notesMasterId r:id="rId57"/>
  </p:notesMasterIdLst>
  <p:handoutMasterIdLst>
    <p:handoutMasterId r:id="rId58"/>
  </p:handoutMasterIdLst>
  <p:sldIdLst>
    <p:sldId id="335" r:id="rId6"/>
    <p:sldId id="340" r:id="rId7"/>
    <p:sldId id="334" r:id="rId8"/>
    <p:sldId id="341" r:id="rId9"/>
    <p:sldId id="367" r:id="rId10"/>
    <p:sldId id="343" r:id="rId11"/>
    <p:sldId id="369" r:id="rId12"/>
    <p:sldId id="364" r:id="rId13"/>
    <p:sldId id="345" r:id="rId14"/>
    <p:sldId id="347" r:id="rId15"/>
    <p:sldId id="348" r:id="rId16"/>
    <p:sldId id="355" r:id="rId17"/>
    <p:sldId id="349" r:id="rId18"/>
    <p:sldId id="350" r:id="rId19"/>
    <p:sldId id="351" r:id="rId20"/>
    <p:sldId id="357" r:id="rId21"/>
    <p:sldId id="353" r:id="rId22"/>
    <p:sldId id="370" r:id="rId23"/>
    <p:sldId id="400" r:id="rId24"/>
    <p:sldId id="337" r:id="rId25"/>
    <p:sldId id="363" r:id="rId26"/>
    <p:sldId id="377" r:id="rId27"/>
    <p:sldId id="378" r:id="rId28"/>
    <p:sldId id="379" r:id="rId29"/>
    <p:sldId id="380" r:id="rId30"/>
    <p:sldId id="381" r:id="rId31"/>
    <p:sldId id="401" r:id="rId32"/>
    <p:sldId id="382" r:id="rId33"/>
    <p:sldId id="383" r:id="rId34"/>
    <p:sldId id="384" r:id="rId35"/>
    <p:sldId id="385" r:id="rId36"/>
    <p:sldId id="386" r:id="rId37"/>
    <p:sldId id="387" r:id="rId38"/>
    <p:sldId id="389" r:id="rId39"/>
    <p:sldId id="390" r:id="rId40"/>
    <p:sldId id="391" r:id="rId41"/>
    <p:sldId id="392" r:id="rId42"/>
    <p:sldId id="375" r:id="rId43"/>
    <p:sldId id="393" r:id="rId44"/>
    <p:sldId id="394" r:id="rId45"/>
    <p:sldId id="395" r:id="rId46"/>
    <p:sldId id="374" r:id="rId47"/>
    <p:sldId id="396" r:id="rId48"/>
    <p:sldId id="397" r:id="rId49"/>
    <p:sldId id="398" r:id="rId50"/>
    <p:sldId id="376" r:id="rId51"/>
    <p:sldId id="403" r:id="rId52"/>
    <p:sldId id="404" r:id="rId53"/>
    <p:sldId id="399" r:id="rId54"/>
    <p:sldId id="402" r:id="rId55"/>
    <p:sldId id="339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3CE"/>
    <a:srgbClr val="FF1A18"/>
    <a:srgbClr val="2AB236"/>
    <a:srgbClr val="7D5FC6"/>
    <a:srgbClr val="1C7DDB"/>
    <a:srgbClr val="60C1DE"/>
    <a:srgbClr val="FF73FF"/>
    <a:srgbClr val="FF991F"/>
    <a:srgbClr val="0948CB"/>
    <a:srgbClr val="0B4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0"/>
    <p:restoredTop sz="85754"/>
  </p:normalViewPr>
  <p:slideViewPr>
    <p:cSldViewPr snapToGrid="0" snapToObjects="1">
      <p:cViewPr varScale="1">
        <p:scale>
          <a:sx n="106" d="100"/>
          <a:sy n="106" d="100"/>
        </p:scale>
        <p:origin x="14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O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4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O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4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94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62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22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20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50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59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2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57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6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26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9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76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078A33-8E67-4D40-2925-7EE477C4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EAC01-2316-7763-3DD1-CC716980D84E}"/>
              </a:ext>
            </a:extLst>
          </p:cNvPr>
          <p:cNvSpPr txBox="1"/>
          <p:nvPr/>
        </p:nvSpPr>
        <p:spPr>
          <a:xfrm>
            <a:off x="745958" y="995860"/>
            <a:ext cx="57270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sz="4400" b="1" dirty="0"/>
              <a:t>WINNING SPACE RACE WITH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9F1E4-BC32-E207-762B-BFA94E348724}"/>
              </a:ext>
            </a:extLst>
          </p:cNvPr>
          <p:cNvSpPr txBox="1"/>
          <p:nvPr/>
        </p:nvSpPr>
        <p:spPr>
          <a:xfrm>
            <a:off x="745958" y="2716340"/>
            <a:ext cx="237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sz="2400" b="1" dirty="0">
                <a:latin typeface="+mj-lt"/>
              </a:rPr>
              <a:t>Ehab Elgamal</a:t>
            </a:r>
          </a:p>
          <a:p>
            <a:r>
              <a:rPr lang="en-OM" sz="2200" b="1" dirty="0">
                <a:latin typeface="+mj-lt"/>
              </a:rPr>
              <a:t>April 2023</a:t>
            </a:r>
          </a:p>
        </p:txBody>
      </p:sp>
    </p:spTree>
    <p:extLst>
      <p:ext uri="{BB962C8B-B14F-4D97-AF65-F5344CB8AC3E}">
        <p14:creationId xmlns:p14="http://schemas.microsoft.com/office/powerpoint/2010/main" val="168903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078"/>
            <a:ext cx="10515600" cy="727646"/>
          </a:xfrm>
        </p:spPr>
        <p:txBody>
          <a:bodyPr>
            <a:normAutofit/>
          </a:bodyPr>
          <a:lstStyle/>
          <a:p>
            <a:r>
              <a:rPr lang="en-OM" b="1" dirty="0">
                <a:solidFill>
                  <a:srgbClr val="00B050"/>
                </a:solidFill>
              </a:rPr>
              <a:t>Webscraping</a:t>
            </a:r>
            <a:endParaRPr lang="en-OM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85724"/>
            <a:ext cx="5181600" cy="4891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1. Requesting FALCON 9 launch wiki page from its URL:</a:t>
            </a:r>
          </a:p>
          <a:p>
            <a:pPr marL="0" indent="0">
              <a:buNone/>
            </a:pPr>
            <a:endParaRPr lang="en-OM" sz="1600" dirty="0"/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2. Creating BeautifulSoup object:</a:t>
            </a:r>
          </a:p>
          <a:p>
            <a:pPr marL="0" indent="0">
              <a:buNone/>
            </a:pPr>
            <a:endParaRPr lang="en-OM" sz="1600" dirty="0"/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3. Finding tables:</a:t>
            </a:r>
          </a:p>
          <a:p>
            <a:pPr marL="0" indent="0">
              <a:buNone/>
            </a:pPr>
            <a:endParaRPr lang="en-OM" sz="1600" dirty="0"/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4. Extracting column names:</a:t>
            </a:r>
          </a:p>
          <a:p>
            <a:pPr marL="0" indent="0">
              <a:buNone/>
            </a:pPr>
            <a:endParaRPr lang="en-OM" sz="1600" dirty="0"/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72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BFA8EA-56C9-FF6F-F5A5-5675AC648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85724"/>
            <a:ext cx="5516696" cy="4891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5. Creating a dictionary: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6. Filling dictionary with launch records:</a:t>
            </a: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7. Creating dataframe &amp; exporting to csv file:</a:t>
            </a: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144F3-2C7A-4AA1-74C3-CBE2CAC3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48" y="1715989"/>
            <a:ext cx="4417542" cy="241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1FE5B0-D49C-494F-FC53-FD2534EAF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48" y="2741743"/>
            <a:ext cx="5013826" cy="193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D7FE00-61FE-9296-15D1-E8F72DA9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48" y="3764695"/>
            <a:ext cx="4172727" cy="228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388351-5B5E-09B2-C54F-716651867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48" y="4145146"/>
            <a:ext cx="3416574" cy="410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37FEDD-46FF-E7E4-8511-47B889C6B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248" y="5095790"/>
            <a:ext cx="3991740" cy="914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CEEDBA-CC1A-E492-5843-0CC7B0D7B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113" y="1592818"/>
            <a:ext cx="3732603" cy="19991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3993E83-CF25-D988-76FF-4D29ABFCE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847" y="5887746"/>
            <a:ext cx="4096098" cy="2456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C72FAC3-0BC4-DD78-2F89-609E360C1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8113" y="3987559"/>
            <a:ext cx="3561456" cy="134295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51EB63D-E7F9-70A6-9C0C-C86FF1A3F6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2768" y="5653423"/>
            <a:ext cx="2432725" cy="183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E1A56-4814-6EB1-78F7-879DA69918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3600" y="6287886"/>
            <a:ext cx="7772400" cy="2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3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826265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Data Wrangling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/>
          <a:lstStyle/>
          <a:p>
            <a:pPr algn="just"/>
            <a:r>
              <a:rPr lang="en-OM" dirty="0"/>
              <a:t>Using the collected dataset, the attributes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Flight</a:t>
            </a:r>
            <a:r>
              <a:rPr lang="en-OM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Number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Date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Booster Version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Payload Mass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Orbit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Launch Site</a:t>
            </a:r>
            <a:r>
              <a:rPr lang="en-OM" dirty="0"/>
              <a:t>, </a:t>
            </a:r>
            <a:r>
              <a:rPr lang="en-OM" dirty="0">
                <a:solidFill>
                  <a:srgbClr val="FFFF00"/>
                </a:solidFill>
              </a:rPr>
              <a:t>Outcome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Flights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Grid Fins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Reused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Legs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Landing pad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Block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Reused</a:t>
            </a:r>
            <a:r>
              <a:rPr lang="en-OM" dirty="0"/>
              <a:t>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Count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Serial</a:t>
            </a:r>
            <a:r>
              <a:rPr lang="en-OM" dirty="0"/>
              <a:t>,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Longitude</a:t>
            </a:r>
            <a:r>
              <a:rPr lang="en-OM" dirty="0"/>
              <a:t> &amp; </a:t>
            </a:r>
            <a:r>
              <a:rPr lang="en-OM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Latitude</a:t>
            </a:r>
            <a:r>
              <a:rPr lang="en-OM" dirty="0"/>
              <a:t> of launch were reviewed.</a:t>
            </a:r>
          </a:p>
          <a:p>
            <a:pPr marL="0" indent="0">
              <a:buNone/>
            </a:pPr>
            <a:endParaRPr lang="en-OM" sz="1000" dirty="0"/>
          </a:p>
          <a:p>
            <a:pPr algn="just"/>
            <a:r>
              <a:rPr lang="en-OM" dirty="0"/>
              <a:t>The column </a:t>
            </a:r>
            <a:r>
              <a:rPr lang="en-OM" dirty="0">
                <a:solidFill>
                  <a:srgbClr val="FFFF00"/>
                </a:solidFill>
              </a:rPr>
              <a:t>Outcome</a:t>
            </a:r>
            <a:r>
              <a:rPr lang="en-OM" dirty="0"/>
              <a:t> indicated if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first stage </a:t>
            </a:r>
            <a:r>
              <a:rPr lang="en-OM" dirty="0"/>
              <a:t>successfully landed, there was 8 of them with </a:t>
            </a:r>
            <a:r>
              <a:rPr lang="en-OM" dirty="0">
                <a:solidFill>
                  <a:srgbClr val="00B050"/>
                </a:solidFill>
              </a:rPr>
              <a:t>True</a:t>
            </a:r>
            <a:r>
              <a:rPr lang="en-OM" dirty="0"/>
              <a:t> meaning that booster landed successfully to a drone ship &amp; </a:t>
            </a:r>
            <a:r>
              <a:rPr lang="en-OM" dirty="0">
                <a:solidFill>
                  <a:srgbClr val="FF1A18"/>
                </a:solidFill>
              </a:rPr>
              <a:t>False</a:t>
            </a:r>
            <a:r>
              <a:rPr lang="en-OM" dirty="0"/>
              <a:t> meaning that it was unsuccessful. </a:t>
            </a:r>
          </a:p>
          <a:p>
            <a:pPr marL="0" indent="0" algn="just">
              <a:buNone/>
            </a:pPr>
            <a:endParaRPr lang="en-OM" sz="1000" dirty="0"/>
          </a:p>
          <a:p>
            <a:pPr algn="just"/>
            <a:r>
              <a:rPr lang="en-OM" dirty="0"/>
              <a:t>Landing </a:t>
            </a:r>
            <a:r>
              <a:rPr lang="en-OM" dirty="0">
                <a:solidFill>
                  <a:srgbClr val="FFFF00"/>
                </a:solidFill>
              </a:rPr>
              <a:t>Outcome</a:t>
            </a:r>
            <a:r>
              <a:rPr lang="en-OM" dirty="0"/>
              <a:t> was converted to classes </a:t>
            </a:r>
            <a:r>
              <a:rPr lang="en-OM" dirty="0">
                <a:solidFill>
                  <a:srgbClr val="FF1A18"/>
                </a:solidFill>
              </a:rPr>
              <a:t>0</a:t>
            </a:r>
            <a:r>
              <a:rPr lang="en-OM" dirty="0"/>
              <a:t> &amp; </a:t>
            </a:r>
            <a:r>
              <a:rPr lang="en-OM" dirty="0">
                <a:solidFill>
                  <a:srgbClr val="00B050"/>
                </a:solidFill>
              </a:rPr>
              <a:t>1</a:t>
            </a:r>
            <a:r>
              <a:rPr lang="en-OM" dirty="0"/>
              <a:t> using one hot encoding with </a:t>
            </a:r>
            <a:r>
              <a:rPr lang="en-OM" dirty="0">
                <a:solidFill>
                  <a:srgbClr val="FF1A18"/>
                </a:solidFill>
              </a:rPr>
              <a:t>0</a:t>
            </a:r>
            <a:r>
              <a:rPr lang="en-OM" dirty="0"/>
              <a:t> denoting bad outcome &amp; </a:t>
            </a:r>
            <a:r>
              <a:rPr lang="en-OM" dirty="0">
                <a:solidFill>
                  <a:srgbClr val="00B050"/>
                </a:solidFill>
              </a:rPr>
              <a:t>1</a:t>
            </a:r>
            <a:r>
              <a:rPr lang="en-OM" dirty="0"/>
              <a:t> denoting good outcome.</a:t>
            </a:r>
          </a:p>
          <a:p>
            <a:pPr marL="0" indent="0">
              <a:buNone/>
            </a:pPr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242018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793"/>
            <a:ext cx="10515600" cy="867211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Data Wrangling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3474"/>
            <a:ext cx="5181600" cy="4853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1. Checking null values:</a:t>
            </a:r>
          </a:p>
          <a:p>
            <a:pPr marL="342900" indent="-342900">
              <a:buAutoNum type="arabicPeriod"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8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2. Calculating the number of launches on each site:</a:t>
            </a:r>
          </a:p>
          <a:p>
            <a:pPr marL="342900" indent="-342900">
              <a:buAutoNum type="arabicPeriod"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8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3. Calculating the number &amp; occurance of each orbit: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4. Calculating the number &amp; occurance of mission   </a:t>
            </a: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    outcome per orbit type: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28DF67-27CB-05BF-E501-241EAECB0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921" y="1323474"/>
            <a:ext cx="5469639" cy="4853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5. Creating a set of outcomes where the second stage </a:t>
            </a: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    did not land successfully:</a:t>
            </a: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6. Creating a landing outcome label from outcome column:</a:t>
            </a: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7. Determining the success rate:</a:t>
            </a: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7F0931-6262-FE2C-A1F6-75D93946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04" y="1686816"/>
            <a:ext cx="3604460" cy="269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D92DC-BC62-FBC6-1D26-ED0797B6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05" y="2708737"/>
            <a:ext cx="3462412" cy="273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47FB4B-119A-35B4-6F15-C7A3E7CB8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04" y="3644421"/>
            <a:ext cx="2834450" cy="272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BB344-54EB-37C9-2512-2789F8F7E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504" y="4669207"/>
            <a:ext cx="4733259" cy="4593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0E0652-6FDB-F357-F87E-6DED2AFC1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21" y="5171184"/>
            <a:ext cx="5066879" cy="397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8B8366-1CF0-CA7E-479D-7CEA56610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541" y="2047534"/>
            <a:ext cx="5136019" cy="4066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C1F9AE-EFE2-499C-A91C-F09DDE964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541" y="3039000"/>
            <a:ext cx="3305091" cy="1522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CB0626-D7C1-3F26-B219-F7A46BD2B9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0541" y="5155936"/>
            <a:ext cx="1822386" cy="268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DB500-FE78-38C8-9E8D-EF2BE238C9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1563" y="6324555"/>
            <a:ext cx="7772400" cy="2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26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EDA with Data Visulaization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>
            <a:normAutofit/>
          </a:bodyPr>
          <a:lstStyle/>
          <a:p>
            <a:pPr algn="just"/>
            <a:r>
              <a:rPr lang="en-OM" dirty="0"/>
              <a:t>Some attributes were used to determine if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first stage </a:t>
            </a:r>
            <a:r>
              <a:rPr lang="en-OM" dirty="0"/>
              <a:t>can be reused.</a:t>
            </a:r>
          </a:p>
          <a:p>
            <a:pPr algn="just"/>
            <a:r>
              <a:rPr lang="en-OM" dirty="0"/>
              <a:t>It was observed that success rate since 2013 has improved.</a:t>
            </a:r>
          </a:p>
          <a:p>
            <a:pPr algn="just"/>
            <a:r>
              <a:rPr lang="en-OM" dirty="0"/>
              <a:t>Different launch sites had different success rates, as a result, they could be used to help determining if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first stage </a:t>
            </a:r>
            <a:r>
              <a:rPr lang="en-GB" dirty="0"/>
              <a:t>would land successfully.</a:t>
            </a:r>
          </a:p>
          <a:p>
            <a:pPr algn="just"/>
            <a:r>
              <a:rPr lang="en-GB" dirty="0"/>
              <a:t>It was noticed that CCAFS LC-40 had a success rate of 60% while KSC LC-39A and VAFB SLC 4E had a success rate of around 77%. </a:t>
            </a:r>
          </a:p>
          <a:p>
            <a:pPr algn="just"/>
            <a:r>
              <a:rPr lang="en-GB" dirty="0"/>
              <a:t>When the result of the landing outcomes were overlayed as a colour it was noticed that CCAFS LC-40 had a success rate of 60% but if the mass was above 10,000 kg the success rate was 100%. </a:t>
            </a:r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0286A-1D97-6D13-DA98-B2407EFB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82" y="6320182"/>
            <a:ext cx="8061635" cy="2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4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EDA with SQL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209"/>
            <a:ext cx="10515600" cy="4885981"/>
          </a:xfrm>
        </p:spPr>
        <p:txBody>
          <a:bodyPr>
            <a:normAutofit fontScale="92500" lnSpcReduction="10000"/>
          </a:bodyPr>
          <a:lstStyle/>
          <a:p>
            <a:r>
              <a:rPr lang="en-OM" sz="3000" dirty="0"/>
              <a:t>SQL queries performed include:</a:t>
            </a:r>
          </a:p>
          <a:p>
            <a:pPr lvl="1">
              <a:buFont typeface="Wingdings" pitchFamily="2" charset="2"/>
              <a:buChar char="Ø"/>
            </a:pPr>
            <a:r>
              <a:rPr lang="en-OM" sz="2200" dirty="0"/>
              <a:t> Displaying the names of the unique launch sites in the space mission.</a:t>
            </a:r>
          </a:p>
          <a:p>
            <a:pPr lvl="1">
              <a:buFont typeface="Wingdings" pitchFamily="2" charset="2"/>
              <a:buChar char="Ø"/>
            </a:pPr>
            <a:r>
              <a:rPr lang="en-OM" sz="2200" dirty="0"/>
              <a:t> Displaying 5 records where launch sites began with the string ‘CCA’.</a:t>
            </a:r>
          </a:p>
          <a:p>
            <a:pPr lvl="1">
              <a:buFont typeface="Wingdings" pitchFamily="2" charset="2"/>
              <a:buChar char="Ø"/>
            </a:pPr>
            <a:r>
              <a:rPr lang="en-OM" sz="2200" dirty="0"/>
              <a:t> Displaying the total payload mass carried by boosters launched by NASA (CRS)</a:t>
            </a:r>
          </a:p>
          <a:p>
            <a:pPr lvl="1">
              <a:buFont typeface="Wingdings" pitchFamily="2" charset="2"/>
              <a:buChar char="Ø"/>
            </a:pPr>
            <a:r>
              <a:rPr lang="en-OM" sz="2200" dirty="0"/>
              <a:t> Displaying average payload mass carried by booster version F9 v1.1.</a:t>
            </a:r>
          </a:p>
          <a:p>
            <a:pPr lvl="1">
              <a:buFont typeface="Wingdings" pitchFamily="2" charset="2"/>
              <a:buChar char="Ø"/>
            </a:pPr>
            <a:r>
              <a:rPr lang="en-OM" sz="2200" dirty="0"/>
              <a:t> Listing the date when the first successful landing outcome in ground pad was achieved.</a:t>
            </a:r>
          </a:p>
          <a:p>
            <a:pPr lvl="1">
              <a:buFont typeface="Wingdings" pitchFamily="2" charset="2"/>
              <a:buChar char="Ø"/>
            </a:pPr>
            <a:r>
              <a:rPr lang="en-OM" sz="2200" dirty="0"/>
              <a:t> Listing the names of the boosters which had success in drone ship and had payload mass  </a:t>
            </a:r>
          </a:p>
          <a:p>
            <a:pPr marL="457200" lvl="1" indent="0">
              <a:buNone/>
            </a:pPr>
            <a:r>
              <a:rPr lang="en-OM" sz="2200" dirty="0"/>
              <a:t>     &gt; 4000 but &lt; 6000.</a:t>
            </a:r>
          </a:p>
          <a:p>
            <a:pPr lvl="1">
              <a:buFont typeface="Wingdings" pitchFamily="2" charset="2"/>
              <a:buChar char="Ø"/>
            </a:pPr>
            <a:r>
              <a:rPr lang="en-OM" sz="2200" dirty="0"/>
              <a:t> Listing the total number of successful &amp; failure mission outcomes.</a:t>
            </a:r>
          </a:p>
          <a:p>
            <a:pPr lvl="1">
              <a:buFont typeface="Wingdings" pitchFamily="2" charset="2"/>
              <a:buChar char="Ø"/>
            </a:pPr>
            <a:r>
              <a:rPr lang="en-OM" sz="2200" dirty="0"/>
              <a:t> Listing the names of booster_versions which had carried the maximum payload mass using </a:t>
            </a:r>
          </a:p>
          <a:p>
            <a:pPr marL="457200" lvl="1" indent="0">
              <a:buNone/>
            </a:pPr>
            <a:r>
              <a:rPr lang="en-OM" sz="2200" dirty="0"/>
              <a:t>     a subquery.</a:t>
            </a:r>
          </a:p>
          <a:p>
            <a:pPr lvl="1">
              <a:buFont typeface="Wingdings" pitchFamily="2" charset="2"/>
              <a:buChar char="Ø"/>
            </a:pPr>
            <a:r>
              <a:rPr lang="en-OM" sz="2200" dirty="0"/>
              <a:t> Listing the records that displayed the month names, failure landing_outcomes in drone ship, </a:t>
            </a:r>
          </a:p>
          <a:p>
            <a:pPr marL="457200" lvl="1" indent="0">
              <a:buNone/>
            </a:pPr>
            <a:r>
              <a:rPr lang="en-OM" sz="2200" dirty="0"/>
              <a:t>     booster versions, launch_site for the months in year 2015.</a:t>
            </a:r>
          </a:p>
          <a:p>
            <a:pPr lvl="1">
              <a:buFont typeface="Wingdings" pitchFamily="2" charset="2"/>
              <a:buChar char="Ø"/>
            </a:pPr>
            <a:r>
              <a:rPr lang="en-OM" sz="2200" dirty="0"/>
              <a:t> Ranking the count of successful landing_outcomes between the date 04-06-2010  and </a:t>
            </a:r>
          </a:p>
          <a:p>
            <a:pPr marL="457200" lvl="1" indent="0">
              <a:buNone/>
            </a:pPr>
            <a:r>
              <a:rPr lang="en-OM" sz="2200" dirty="0"/>
              <a:t>     20-03-2017 in descending order.</a:t>
            </a:r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C6FE8-325E-26E2-B2BC-21DBBF42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505" y="6329190"/>
            <a:ext cx="7772400" cy="30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9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Building an Interactive Map with Folium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>
            <a:normAutofit lnSpcReduction="10000"/>
          </a:bodyPr>
          <a:lstStyle/>
          <a:p>
            <a:pPr algn="just"/>
            <a:r>
              <a:rPr lang="en-OM" dirty="0"/>
              <a:t>Launch site locations &amp; their close proximities were marked by creation &amp; adding </a:t>
            </a:r>
            <a:r>
              <a:rPr lang="en-OM" dirty="0">
                <a:solidFill>
                  <a:srgbClr val="FFC000"/>
                </a:solidFill>
              </a:rPr>
              <a:t>folium.Circle </a:t>
            </a:r>
            <a:r>
              <a:rPr lang="en-OM" dirty="0"/>
              <a:t>and </a:t>
            </a:r>
            <a:r>
              <a:rPr lang="en-OM" dirty="0">
                <a:solidFill>
                  <a:srgbClr val="FFC000"/>
                </a:solidFill>
              </a:rPr>
              <a:t>folium.Marker </a:t>
            </a:r>
            <a:r>
              <a:rPr lang="en-OM" dirty="0"/>
              <a:t>for each launch site on the site map.</a:t>
            </a:r>
          </a:p>
          <a:p>
            <a:pPr marL="0" indent="0" algn="just">
              <a:buNone/>
            </a:pPr>
            <a:endParaRPr lang="en-OM" sz="1000" dirty="0"/>
          </a:p>
          <a:p>
            <a:pPr algn="just"/>
            <a:r>
              <a:rPr lang="en-GB" dirty="0">
                <a:solidFill>
                  <a:srgbClr val="FFFFFF"/>
                </a:solidFill>
                <a:latin typeface="Helvetica Neue" panose="02000503000000020004" pitchFamily="2" charset="0"/>
              </a:rPr>
              <a:t>M</a:t>
            </a:r>
            <a:r>
              <a:rPr lang="en-GB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arkers for all launch records were added so that If a launch was successful </a:t>
            </a:r>
            <a:r>
              <a:rPr lang="en-GB" dirty="0"/>
              <a:t>(class=</a:t>
            </a:r>
            <a:r>
              <a:rPr lang="en-GB" dirty="0">
                <a:solidFill>
                  <a:srgbClr val="2AB236"/>
                </a:solidFill>
              </a:rPr>
              <a:t>1</a:t>
            </a:r>
            <a:r>
              <a:rPr lang="en-GB" dirty="0"/>
              <a:t>)</a:t>
            </a:r>
            <a:r>
              <a:rPr lang="en-GB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a </a:t>
            </a:r>
            <a:r>
              <a:rPr lang="en-GB" b="0" i="0" u="none" strike="noStrike" dirty="0">
                <a:solidFill>
                  <a:srgbClr val="2AB236"/>
                </a:solidFill>
                <a:effectLst/>
                <a:latin typeface="Helvetica Neue" panose="02000503000000020004" pitchFamily="2" charset="0"/>
              </a:rPr>
              <a:t>green</a:t>
            </a:r>
            <a:r>
              <a:rPr lang="en-GB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marker was used and if a launch was failed, a </a:t>
            </a:r>
            <a:r>
              <a:rPr lang="en-GB" b="0" i="0" u="none" strike="noStrike" dirty="0">
                <a:solidFill>
                  <a:srgbClr val="FF1A18"/>
                </a:solidFill>
                <a:effectLst/>
                <a:latin typeface="Helvetica Neue" panose="02000503000000020004" pitchFamily="2" charset="0"/>
              </a:rPr>
              <a:t>red</a:t>
            </a:r>
            <a:r>
              <a:rPr lang="en-GB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marker </a:t>
            </a:r>
            <a:r>
              <a:rPr lang="en-GB" dirty="0"/>
              <a:t>(class=</a:t>
            </a:r>
            <a:r>
              <a:rPr lang="en-GB" dirty="0">
                <a:solidFill>
                  <a:srgbClr val="FF1A18"/>
                </a:solidFill>
              </a:rPr>
              <a:t>0</a:t>
            </a:r>
            <a:r>
              <a:rPr lang="en-GB" dirty="0"/>
              <a:t>) was used.</a:t>
            </a:r>
          </a:p>
          <a:p>
            <a:pPr marL="0" indent="0" algn="just">
              <a:buNone/>
            </a:pPr>
            <a:endParaRPr lang="en-OM" sz="1000" dirty="0"/>
          </a:p>
          <a:p>
            <a:pPr algn="just"/>
            <a:r>
              <a:rPr lang="en-OM" dirty="0"/>
              <a:t>A Polyline between a launch site to a selected coastline point, raliway, highway and a city map symbol were added.</a:t>
            </a:r>
          </a:p>
          <a:p>
            <a:pPr marL="0" indent="0" algn="just">
              <a:buNone/>
            </a:pPr>
            <a:endParaRPr lang="en-OM" sz="1000" dirty="0"/>
          </a:p>
          <a:p>
            <a:pPr algn="just"/>
            <a:r>
              <a:rPr lang="en-OM" dirty="0"/>
              <a:t>The target was to explain how an optimal launch site was chosen.</a:t>
            </a:r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FE31C-F356-8955-54A4-20BFF83D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6" y="6320182"/>
            <a:ext cx="7772400" cy="3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44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Building a Dashboard with Plotly Dash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/>
          <a:lstStyle/>
          <a:p>
            <a:pPr algn="just"/>
            <a:r>
              <a:rPr lang="en-OM" dirty="0"/>
              <a:t>A dashboard application was built with </a:t>
            </a:r>
            <a:r>
              <a:rPr lang="en-OM" dirty="0">
                <a:solidFill>
                  <a:srgbClr val="FF73FF"/>
                </a:solidFill>
              </a:rPr>
              <a:t>Plotly Dash </a:t>
            </a:r>
            <a:r>
              <a:rPr lang="en-OM" dirty="0"/>
              <a:t>package.</a:t>
            </a:r>
          </a:p>
          <a:p>
            <a:pPr marL="0" indent="0" algn="just">
              <a:buNone/>
            </a:pPr>
            <a:endParaRPr lang="en-OM" sz="1100" dirty="0"/>
          </a:p>
          <a:p>
            <a:pPr algn="just"/>
            <a:r>
              <a:rPr lang="en-OM" dirty="0"/>
              <a:t>The dashboard contained input components such as </a:t>
            </a:r>
            <a:r>
              <a:rPr lang="en-OM" dirty="0">
                <a:solidFill>
                  <a:srgbClr val="FFC000"/>
                </a:solidFill>
              </a:rPr>
              <a:t>dropdown</a:t>
            </a:r>
            <a:r>
              <a:rPr lang="en-OM" dirty="0"/>
              <a:t> list and a </a:t>
            </a:r>
            <a:r>
              <a:rPr lang="en-OM" dirty="0">
                <a:solidFill>
                  <a:srgbClr val="FFC000"/>
                </a:solidFill>
              </a:rPr>
              <a:t>range slider </a:t>
            </a:r>
            <a:r>
              <a:rPr lang="en-OM" dirty="0"/>
              <a:t>to interact with a </a:t>
            </a:r>
            <a:r>
              <a:rPr lang="en-OM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pie chart </a:t>
            </a:r>
            <a:r>
              <a:rPr lang="en-OM" dirty="0"/>
              <a:t>and a </a:t>
            </a:r>
            <a:r>
              <a:rPr lang="en-OM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scatter point chart</a:t>
            </a:r>
            <a:r>
              <a:rPr lang="en-OM" dirty="0"/>
              <a:t>.</a:t>
            </a:r>
          </a:p>
          <a:p>
            <a:pPr marL="0" indent="0" algn="just">
              <a:buNone/>
            </a:pPr>
            <a:endParaRPr lang="en-OM" sz="1100" dirty="0"/>
          </a:p>
          <a:p>
            <a:pPr algn="just"/>
            <a:r>
              <a:rPr lang="en-OM" dirty="0"/>
              <a:t>The target was to find more insights from the </a:t>
            </a:r>
            <a:r>
              <a:rPr lang="en-GB" b="0" i="0" u="none" strike="noStrike" dirty="0">
                <a:solidFill>
                  <a:srgbClr val="0070C0"/>
                </a:solidFill>
                <a:effectLst/>
              </a:rPr>
              <a:t>SPACE X </a:t>
            </a:r>
            <a:r>
              <a:rPr lang="en-OM" dirty="0"/>
              <a:t>dataset more easily than with static graphs.</a:t>
            </a:r>
          </a:p>
          <a:p>
            <a:endParaRPr lang="en-OM" dirty="0"/>
          </a:p>
          <a:p>
            <a:pPr marL="0" indent="0">
              <a:buNone/>
            </a:pPr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85E8-404E-0981-FEAB-68F13CF3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320182"/>
            <a:ext cx="7772400" cy="2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09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Predictive Analysis (Classification)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OM" dirty="0"/>
              <a:t>M</a:t>
            </a:r>
            <a:r>
              <a:rPr lang="en-GB" dirty="0"/>
              <a:t>a</a:t>
            </a:r>
            <a:r>
              <a:rPr lang="en-OM" dirty="0"/>
              <a:t>chine Learning pipeline was built to predict if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first stage </a:t>
            </a:r>
            <a:r>
              <a:rPr lang="en-OM" dirty="0"/>
              <a:t>of the </a:t>
            </a:r>
            <a:r>
              <a:rPr lang="en-GB" b="0" i="0" u="none" strike="noStrike" dirty="0">
                <a:solidFill>
                  <a:srgbClr val="FFC000"/>
                </a:solidFill>
                <a:effectLst/>
              </a:rPr>
              <a:t>FALCON 9</a:t>
            </a:r>
            <a:r>
              <a:rPr lang="en-OM" dirty="0"/>
              <a:t> would land successfully. It included: </a:t>
            </a:r>
          </a:p>
          <a:p>
            <a:pPr marL="0" indent="0" algn="just">
              <a:buNone/>
            </a:pPr>
            <a:endParaRPr lang="en-OM" sz="900" dirty="0"/>
          </a:p>
          <a:p>
            <a:pPr lvl="1" algn="just">
              <a:buFont typeface="Wingdings" pitchFamily="2" charset="2"/>
              <a:buChar char="Ø"/>
            </a:pPr>
            <a:r>
              <a:rPr lang="en-OM" sz="2200" dirty="0"/>
              <a:t> </a:t>
            </a:r>
            <a:r>
              <a:rPr lang="en-OM" sz="2200" dirty="0">
                <a:solidFill>
                  <a:srgbClr val="FF1A18"/>
                </a:solidFill>
              </a:rPr>
              <a:t>Preprocessing</a:t>
            </a:r>
            <a:r>
              <a:rPr lang="en-OM" sz="2200" dirty="0"/>
              <a:t>: allowing to standardize the data.</a:t>
            </a:r>
          </a:p>
          <a:p>
            <a:pPr marL="457200" lvl="1" indent="0" algn="just">
              <a:buNone/>
            </a:pPr>
            <a:endParaRPr lang="en-OM" sz="800" dirty="0"/>
          </a:p>
          <a:p>
            <a:pPr lvl="1" algn="just">
              <a:buFont typeface="Wingdings" pitchFamily="2" charset="2"/>
              <a:buChar char="Ø"/>
            </a:pPr>
            <a:r>
              <a:rPr lang="en-OM" sz="2200" dirty="0"/>
              <a:t> </a:t>
            </a:r>
            <a:r>
              <a:rPr lang="en-OM" sz="2200" dirty="0">
                <a:solidFill>
                  <a:srgbClr val="92D050"/>
                </a:solidFill>
              </a:rPr>
              <a:t>Train_test_split</a:t>
            </a:r>
            <a:r>
              <a:rPr lang="en-OM" sz="2200" dirty="0"/>
              <a:t>: allowing to split the data into training &amp; testing subsets.</a:t>
            </a:r>
          </a:p>
          <a:p>
            <a:pPr marL="457200" lvl="1" indent="0" algn="just">
              <a:buNone/>
            </a:pPr>
            <a:endParaRPr lang="en-OM" sz="800" dirty="0"/>
          </a:p>
          <a:p>
            <a:pPr lvl="1" algn="just">
              <a:buFont typeface="Wingdings" pitchFamily="2" charset="2"/>
              <a:buChar char="Ø"/>
            </a:pPr>
            <a:r>
              <a:rPr lang="en-OM" sz="2200" dirty="0"/>
              <a:t> </a:t>
            </a:r>
            <a:r>
              <a:rPr lang="en-OM" sz="2200" dirty="0">
                <a:solidFill>
                  <a:srgbClr val="7D5FC6"/>
                </a:solidFill>
              </a:rPr>
              <a:t>Training</a:t>
            </a:r>
            <a:r>
              <a:rPr lang="en-OM" sz="2200" dirty="0"/>
              <a:t> the model &amp; performing </a:t>
            </a:r>
            <a:r>
              <a:rPr lang="en-OM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Grid Search</a:t>
            </a:r>
            <a:r>
              <a:rPr lang="en-OM" sz="2200" dirty="0"/>
              <a:t>: allowing to to find the </a:t>
            </a:r>
          </a:p>
          <a:p>
            <a:pPr marL="457200" lvl="1" indent="0" algn="just">
              <a:buNone/>
            </a:pPr>
            <a:r>
              <a:rPr lang="en-OM" sz="2200" dirty="0"/>
              <a:t>     hyperparameters that allow a given algorithm to perform best. Using the </a:t>
            </a:r>
          </a:p>
          <a:p>
            <a:pPr marL="457200" lvl="1" indent="0" algn="just">
              <a:buNone/>
            </a:pPr>
            <a:r>
              <a:rPr lang="en-OM" sz="2200" dirty="0"/>
              <a:t>     hyperparameter values, the model with the best accuracy would be determined </a:t>
            </a:r>
          </a:p>
          <a:p>
            <a:pPr marL="457200" lvl="1" indent="0" algn="just">
              <a:buNone/>
            </a:pPr>
            <a:r>
              <a:rPr lang="en-OM" sz="2200" dirty="0"/>
              <a:t>     using the training data.</a:t>
            </a:r>
          </a:p>
          <a:p>
            <a:pPr marL="457200" lvl="1" indent="0" algn="just">
              <a:buNone/>
            </a:pPr>
            <a:endParaRPr lang="en-OM" sz="800" dirty="0"/>
          </a:p>
          <a:p>
            <a:pPr lvl="1" algn="just">
              <a:buFont typeface="Wingdings" pitchFamily="2" charset="2"/>
              <a:buChar char="Ø"/>
            </a:pPr>
            <a:r>
              <a:rPr lang="en-OM" sz="2200" dirty="0"/>
              <a:t> </a:t>
            </a:r>
            <a:r>
              <a:rPr lang="en-OM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Different classification algorithms </a:t>
            </a:r>
            <a:r>
              <a:rPr lang="en-OM" sz="2200" dirty="0"/>
              <a:t>were tested including </a:t>
            </a:r>
            <a:r>
              <a:rPr lang="en-OM" sz="2200" dirty="0">
                <a:solidFill>
                  <a:srgbClr val="60C1DE"/>
                </a:solidFill>
              </a:rPr>
              <a:t>Logistic regression</a:t>
            </a:r>
            <a:r>
              <a:rPr lang="en-OM" sz="2200" dirty="0"/>
              <a:t>, </a:t>
            </a:r>
            <a:r>
              <a:rPr lang="en-OM" sz="2200" dirty="0">
                <a:solidFill>
                  <a:srgbClr val="00B0F0"/>
                </a:solidFill>
              </a:rPr>
              <a:t>SVM</a:t>
            </a:r>
            <a:r>
              <a:rPr lang="en-OM" sz="2200" dirty="0"/>
              <a:t>, </a:t>
            </a:r>
          </a:p>
          <a:p>
            <a:pPr marL="457200" lvl="1" indent="0" algn="just">
              <a:buNone/>
            </a:pPr>
            <a:r>
              <a:rPr lang="en-OM" sz="2200" dirty="0">
                <a:solidFill>
                  <a:schemeClr val="accent2">
                    <a:lumMod val="75000"/>
                  </a:schemeClr>
                </a:solidFill>
              </a:rPr>
              <a:t>     Decision Tree </a:t>
            </a:r>
            <a:r>
              <a:rPr lang="en-OM" sz="2200" dirty="0"/>
              <a:t>classifier &amp; </a:t>
            </a:r>
            <a:r>
              <a:rPr lang="en-OM" sz="2200" dirty="0">
                <a:solidFill>
                  <a:srgbClr val="00B050"/>
                </a:solidFill>
              </a:rPr>
              <a:t>KNN</a:t>
            </a:r>
            <a:r>
              <a:rPr lang="en-OM" sz="2200" dirty="0"/>
              <a:t>.</a:t>
            </a:r>
          </a:p>
          <a:p>
            <a:pPr marL="457200" lvl="1" indent="0" algn="just">
              <a:buNone/>
            </a:pPr>
            <a:endParaRPr lang="en-OM" sz="800" dirty="0"/>
          </a:p>
          <a:p>
            <a:pPr lvl="1" algn="just">
              <a:buFont typeface="Wingdings" pitchFamily="2" charset="2"/>
              <a:buChar char="Ø"/>
            </a:pPr>
            <a:r>
              <a:rPr lang="en-OM" sz="2200" dirty="0"/>
              <a:t> Finally the confusion matrix would be created.</a:t>
            </a:r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4EC8EF-8226-3CA8-9B8A-6488515A6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58" y="6329190"/>
            <a:ext cx="7772400" cy="3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95D4DA-F879-4FE7-021A-D454BBB7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19C20-E008-9525-310B-2B5D2CED8D8E}"/>
              </a:ext>
            </a:extLst>
          </p:cNvPr>
          <p:cNvSpPr txBox="1"/>
          <p:nvPr/>
        </p:nvSpPr>
        <p:spPr>
          <a:xfrm>
            <a:off x="544025" y="2007289"/>
            <a:ext cx="4292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OM" sz="4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14593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F152-4345-9F2E-CA4D-AFCE416FE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695"/>
            <a:ext cx="10515600" cy="5113420"/>
          </a:xfrm>
        </p:spPr>
        <p:txBody>
          <a:bodyPr>
            <a:normAutofit/>
          </a:bodyPr>
          <a:lstStyle/>
          <a:p>
            <a:r>
              <a:rPr lang="en-OM" sz="3600" b="1" dirty="0"/>
              <a:t>Insights from EDA with Visualization</a:t>
            </a:r>
          </a:p>
          <a:p>
            <a:pPr marL="0" indent="0">
              <a:buNone/>
            </a:pPr>
            <a:endParaRPr lang="en-OM" sz="1000" b="1" dirty="0"/>
          </a:p>
          <a:p>
            <a:r>
              <a:rPr lang="en-OM" sz="3600" b="1" dirty="0"/>
              <a:t>Insights from EDA with SQL</a:t>
            </a:r>
          </a:p>
          <a:p>
            <a:pPr marL="0" indent="0">
              <a:buNone/>
            </a:pPr>
            <a:endParaRPr lang="en-OM" sz="1000" b="1" dirty="0"/>
          </a:p>
          <a:p>
            <a:r>
              <a:rPr lang="en-OM" sz="3600" b="1" dirty="0"/>
              <a:t>Insights from Launch Sites Proximities Analysis</a:t>
            </a:r>
          </a:p>
          <a:p>
            <a:pPr marL="0" indent="0">
              <a:buNone/>
            </a:pPr>
            <a:endParaRPr lang="en-OM" sz="1000" b="1" dirty="0"/>
          </a:p>
          <a:p>
            <a:r>
              <a:rPr lang="en-OM" sz="3600" b="1" dirty="0"/>
              <a:t>Insights from Dashboard</a:t>
            </a:r>
          </a:p>
          <a:p>
            <a:pPr marL="0" indent="0">
              <a:buNone/>
            </a:pPr>
            <a:endParaRPr lang="en-OM" sz="1000" b="1" dirty="0"/>
          </a:p>
          <a:p>
            <a:r>
              <a:rPr lang="en-OM" sz="3600" b="1" dirty="0"/>
              <a:t>Results of 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147258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F15D-01CC-C317-E1A3-70BC8862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3042"/>
          </a:xfrm>
        </p:spPr>
        <p:txBody>
          <a:bodyPr>
            <a:normAutofit/>
          </a:bodyPr>
          <a:lstStyle/>
          <a:p>
            <a:r>
              <a:rPr lang="en-OM" sz="5400" b="1" dirty="0">
                <a:latin typeface="+mn-l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DBBE4-222A-61CF-1643-853F2F312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484"/>
            <a:ext cx="10515600" cy="446847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/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/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/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/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/>
              <a:t>Conclusions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/>
              <a:t>Appendix</a:t>
            </a:r>
          </a:p>
          <a:p>
            <a:pPr marL="0" indent="0">
              <a:buNone/>
            </a:pPr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577904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C3C1D-8B3E-BF10-AC56-1C936D28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E2803-2236-8704-08DB-07D222995F34}"/>
              </a:ext>
            </a:extLst>
          </p:cNvPr>
          <p:cNvSpPr txBox="1"/>
          <p:nvPr/>
        </p:nvSpPr>
        <p:spPr>
          <a:xfrm>
            <a:off x="890337" y="1753850"/>
            <a:ext cx="47043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OM" sz="4400" b="1" dirty="0"/>
              <a:t>INSIGHTS FROM EDA WITH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1871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Flight Number vs. Launch Site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/>
          <a:lstStyle/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pPr algn="just"/>
            <a:endParaRPr lang="en-OM" dirty="0"/>
          </a:p>
          <a:p>
            <a:pPr algn="just"/>
            <a:r>
              <a:rPr lang="en-OM" dirty="0"/>
              <a:t>It could be clearly noticed that launches from the launch site </a:t>
            </a:r>
          </a:p>
          <a:p>
            <a:pPr marL="0" indent="0" algn="just">
              <a:buNone/>
            </a:pPr>
            <a:r>
              <a:rPr lang="en-OM" dirty="0"/>
              <a:t>   CCAFS SLC 40 are significantly higher compared to the other sites.</a:t>
            </a:r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F7F36-E9DE-EDDC-44DC-E4110ABD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73" y="1826001"/>
            <a:ext cx="10397927" cy="20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1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Payload Mass vs. Launch Site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/>
          <a:lstStyle/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pPr algn="just"/>
            <a:endParaRPr lang="en-OM" dirty="0"/>
          </a:p>
          <a:p>
            <a:pPr algn="just"/>
            <a:r>
              <a:rPr lang="en-OM" dirty="0"/>
              <a:t>It is noticable that for the VAFB SLC 4E launch site there were no rockets launched for load mass &gt; 10000.</a:t>
            </a:r>
          </a:p>
          <a:p>
            <a:pPr algn="just"/>
            <a:r>
              <a:rPr lang="en-OM" dirty="0"/>
              <a:t>The majority of launches for lower load masses were from the launch site CCAFS SLC 40.</a:t>
            </a:r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E3B5C-E536-0362-C8BA-1C372375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5" y="1832070"/>
            <a:ext cx="10380975" cy="20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91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Success Rate vs. Orbit Type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683"/>
            <a:ext cx="10515600" cy="4282279"/>
          </a:xfrm>
        </p:spPr>
        <p:txBody>
          <a:bodyPr/>
          <a:lstStyle/>
          <a:p>
            <a:r>
              <a:rPr lang="en-OM" dirty="0"/>
              <a:t>The orbit types ES-L1, GEO, HEO</a:t>
            </a:r>
          </a:p>
          <a:p>
            <a:pPr marL="0" indent="0">
              <a:buNone/>
            </a:pPr>
            <a:r>
              <a:rPr lang="en-OM" dirty="0"/>
              <a:t>  and SSO had the highest success </a:t>
            </a:r>
          </a:p>
          <a:p>
            <a:pPr marL="0" indent="0">
              <a:buNone/>
            </a:pPr>
            <a:r>
              <a:rPr lang="en-OM" dirty="0"/>
              <a:t>  rates.</a:t>
            </a:r>
          </a:p>
          <a:p>
            <a:endParaRPr lang="en-OM" dirty="0"/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FBAB7-A6DF-B6CD-A711-B8569AA9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972" y="1894684"/>
            <a:ext cx="5094828" cy="30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41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Flight Number vs. Orbit Type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6001"/>
            <a:ext cx="10515600" cy="4350962"/>
          </a:xfrm>
        </p:spPr>
        <p:txBody>
          <a:bodyPr/>
          <a:lstStyle/>
          <a:p>
            <a:pPr algn="just"/>
            <a:r>
              <a:rPr lang="en-OM" dirty="0"/>
              <a:t>LEO orbit success was related to </a:t>
            </a:r>
          </a:p>
          <a:p>
            <a:pPr marL="0" indent="0" algn="just">
              <a:buNone/>
            </a:pPr>
            <a:r>
              <a:rPr lang="en-OM" dirty="0"/>
              <a:t>   the number of flights.</a:t>
            </a:r>
          </a:p>
          <a:p>
            <a:pPr algn="just"/>
            <a:r>
              <a:rPr lang="en-OM" dirty="0"/>
              <a:t>No relationship between flight</a:t>
            </a:r>
          </a:p>
          <a:p>
            <a:pPr marL="0" indent="0" algn="just">
              <a:buNone/>
            </a:pPr>
            <a:r>
              <a:rPr lang="en-OM" dirty="0"/>
              <a:t>   number &amp; CTO orbit success.</a:t>
            </a:r>
          </a:p>
          <a:p>
            <a:pPr algn="just"/>
            <a:r>
              <a:rPr lang="en-OM" dirty="0"/>
              <a:t>More VLEO orbit launches were</a:t>
            </a:r>
          </a:p>
          <a:p>
            <a:pPr marL="0" indent="0" algn="just">
              <a:buNone/>
            </a:pPr>
            <a:r>
              <a:rPr lang="en-OM" dirty="0"/>
              <a:t>   noticed in the recent most of</a:t>
            </a:r>
          </a:p>
          <a:p>
            <a:pPr marL="0" indent="0" algn="just">
              <a:buNone/>
            </a:pPr>
            <a:r>
              <a:rPr lang="en-OM" dirty="0"/>
              <a:t>   which were successful.</a:t>
            </a:r>
          </a:p>
          <a:p>
            <a:endParaRPr lang="en-OM" dirty="0"/>
          </a:p>
          <a:p>
            <a:endParaRPr lang="en-OM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4C402-D5CA-D6EC-C604-5560F977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6001"/>
            <a:ext cx="5257800" cy="32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Payload Mass vs. Orbit Type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was observed that successful landing rates were more for orbits LEO and ISS with heavy payload masses </a:t>
            </a:r>
            <a:endParaRPr lang="en-OM" dirty="0"/>
          </a:p>
          <a:p>
            <a:pPr marL="0" indent="0">
              <a:buNone/>
            </a:pPr>
            <a:endParaRPr lang="en-OM" dirty="0"/>
          </a:p>
          <a:p>
            <a:endParaRPr lang="en-O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7E18E-1D40-0D3D-6E65-FAF6A080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43317"/>
            <a:ext cx="7772400" cy="29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9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Launch Success Yearly Trend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683"/>
            <a:ext cx="10515600" cy="4282279"/>
          </a:xfrm>
        </p:spPr>
        <p:txBody>
          <a:bodyPr/>
          <a:lstStyle/>
          <a:p>
            <a:r>
              <a:rPr lang="en-OM" dirty="0"/>
              <a:t>Launch success rate since 2013</a:t>
            </a:r>
          </a:p>
          <a:p>
            <a:pPr marL="0" indent="0">
              <a:buNone/>
            </a:pPr>
            <a:r>
              <a:rPr lang="en-OM" dirty="0"/>
              <a:t>   kept</a:t>
            </a:r>
            <a:r>
              <a:rPr lang="en-GB" dirty="0"/>
              <a:t> </a:t>
            </a:r>
            <a:r>
              <a:rPr lang="en-US" dirty="0"/>
              <a:t>increasing </a:t>
            </a:r>
            <a:r>
              <a:rPr lang="en-OM" dirty="0"/>
              <a:t>till 2020.</a:t>
            </a:r>
          </a:p>
          <a:p>
            <a:endParaRPr lang="en-OM" dirty="0"/>
          </a:p>
          <a:p>
            <a:endParaRPr lang="en-OM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B936C-BC88-3277-F19F-32AFBD60D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918746"/>
            <a:ext cx="508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C3C1D-8B3E-BF10-AC56-1C936D28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E2803-2236-8704-08DB-07D222995F34}"/>
              </a:ext>
            </a:extLst>
          </p:cNvPr>
          <p:cNvSpPr txBox="1"/>
          <p:nvPr/>
        </p:nvSpPr>
        <p:spPr>
          <a:xfrm>
            <a:off x="890337" y="1753850"/>
            <a:ext cx="4367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OM" sz="4400" b="1" dirty="0"/>
              <a:t>INSIGHTS FROM EDA WITH SQL</a:t>
            </a:r>
          </a:p>
        </p:txBody>
      </p:sp>
    </p:spTree>
    <p:extLst>
      <p:ext uri="{BB962C8B-B14F-4D97-AF65-F5344CB8AC3E}">
        <p14:creationId xmlns:p14="http://schemas.microsoft.com/office/powerpoint/2010/main" val="614536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All Launch Site Names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/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r>
              <a:rPr lang="en-OM" dirty="0"/>
              <a:t>Four unique launch site names were detected.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FDA9D-5754-FB99-B29D-14969365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15" y="2397189"/>
            <a:ext cx="1550880" cy="1906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F14F4D-466B-F56C-7278-1A4B76BB9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5" y="1733270"/>
            <a:ext cx="7759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81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Launch Site Names Began with ‘CCA’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/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endParaRPr lang="en-OM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63AAB7-2104-98F9-6A37-6D4AA8B3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71" y="1731877"/>
            <a:ext cx="10325457" cy="469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E8A4C6-60EB-3294-5E96-0037874D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71" y="2344997"/>
            <a:ext cx="10325458" cy="26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3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95D4DA-F879-4FE7-021A-D454BBB7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19C20-E008-9525-310B-2B5D2CED8D8E}"/>
              </a:ext>
            </a:extLst>
          </p:cNvPr>
          <p:cNvSpPr txBox="1"/>
          <p:nvPr/>
        </p:nvSpPr>
        <p:spPr>
          <a:xfrm>
            <a:off x="-129744" y="1859340"/>
            <a:ext cx="5195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OM" sz="4800" b="1" dirty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808871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Total Payload Mass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/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r>
              <a:rPr lang="en-US" dirty="0"/>
              <a:t>Calculated total payload carried by boosters from NASA.</a:t>
            </a:r>
            <a:endParaRPr lang="en-OM" dirty="0"/>
          </a:p>
          <a:p>
            <a:endParaRPr lang="en-OM" dirty="0"/>
          </a:p>
          <a:p>
            <a:endParaRPr lang="en-OM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B7B4D-BB72-ACE3-9748-FBEB0B22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84" y="2685866"/>
            <a:ext cx="865062" cy="1030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5748C7-F356-AD78-F231-FAF38603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84" y="1730106"/>
            <a:ext cx="72898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49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Average Payload Mass by F9 v1.1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/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endParaRPr lang="en-OM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40995-182A-EDA3-A44F-5086B62B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11" y="2699281"/>
            <a:ext cx="949471" cy="937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0A30B6-2308-2990-E410-33FAA044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1750311"/>
            <a:ext cx="7772400" cy="8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5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10"/>
            <a:ext cx="10515600" cy="914400"/>
          </a:xfrm>
        </p:spPr>
        <p:txBody>
          <a:bodyPr>
            <a:normAutofit/>
          </a:bodyPr>
          <a:lstStyle/>
          <a:p>
            <a:r>
              <a:rPr lang="en-OM" b="1" dirty="0">
                <a:latin typeface="+mn-lt"/>
              </a:rPr>
              <a:t>First Successful Ground Landing Date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/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r>
              <a:rPr lang="en-OM" dirty="0"/>
              <a:t>The date of the first successful landing outcome on ground pad.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endParaRPr lang="en-OM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C98A3D-47DA-929B-94A9-550214FDA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7" y="3043623"/>
            <a:ext cx="2108200" cy="876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1712E-EF63-6887-2449-A5A057BC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47" y="1744704"/>
            <a:ext cx="7721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7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 fontScale="90000"/>
          </a:bodyPr>
          <a:lstStyle/>
          <a:p>
            <a:pPr algn="just"/>
            <a:r>
              <a:rPr lang="en-OM" b="1" dirty="0">
                <a:latin typeface="+mn-lt"/>
              </a:rPr>
              <a:t>Successful Drone Ship Landing with Payload</a:t>
            </a:r>
            <a:br>
              <a:rPr lang="en-OM" b="1" dirty="0">
                <a:latin typeface="+mn-lt"/>
              </a:rPr>
            </a:br>
            <a:r>
              <a:rPr lang="en-OM" b="1" dirty="0">
                <a:latin typeface="+mn-lt"/>
              </a:rPr>
              <a:t>Between 4000 and 6000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endParaRPr lang="en-OM" dirty="0"/>
          </a:p>
          <a:p>
            <a:r>
              <a:rPr lang="en-OM" dirty="0"/>
              <a:t>Names of the boosters that had successfully landed on drone ships and had payload mass between 4000 and 6000.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64589-A33B-74C0-D898-BB26B6F4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7" y="1804999"/>
            <a:ext cx="7670800" cy="113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6A634-AE7A-2240-B87F-75772F1A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47" y="3055790"/>
            <a:ext cx="1712822" cy="20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42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 fontScale="90000"/>
          </a:bodyPr>
          <a:lstStyle/>
          <a:p>
            <a:pPr algn="just"/>
            <a:r>
              <a:rPr lang="en-OM" b="1" dirty="0">
                <a:latin typeface="+mn-lt"/>
              </a:rPr>
              <a:t>Total Number of Successful and Failure Mission Outcome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29"/>
            <a:ext cx="10515600" cy="4590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A55C5-8F9D-B917-38D9-0068A015A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7" y="3055790"/>
            <a:ext cx="3983175" cy="2129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0598A-DA23-D819-291D-8C503348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47" y="1779600"/>
            <a:ext cx="9151966" cy="112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88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/>
          </a:bodyPr>
          <a:lstStyle/>
          <a:p>
            <a:pPr algn="just"/>
            <a:r>
              <a:rPr lang="en-OM" b="1" dirty="0">
                <a:latin typeface="+mn-lt"/>
              </a:rPr>
              <a:t>Boosters Carried Maximum Load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461"/>
            <a:ext cx="10515600" cy="4590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endParaRPr lang="en-OM" dirty="0"/>
          </a:p>
          <a:p>
            <a:r>
              <a:rPr lang="en-OM" dirty="0"/>
              <a:t>Names of boosters that had carried the maximum payload</a:t>
            </a:r>
          </a:p>
          <a:p>
            <a:pPr marL="0" indent="0">
              <a:buNone/>
            </a:pPr>
            <a:r>
              <a:rPr lang="en-OM" dirty="0"/>
              <a:t>  mass using subquery.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CEB6B-EA93-7D56-EF56-8B15183C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7" y="1800116"/>
            <a:ext cx="8956670" cy="1155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2577C-D3D6-4029-6574-166B46C8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794" y="1799363"/>
            <a:ext cx="1291428" cy="41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79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/>
          </a:bodyPr>
          <a:lstStyle/>
          <a:p>
            <a:pPr algn="just"/>
            <a:r>
              <a:rPr lang="en-OM" b="1" dirty="0">
                <a:latin typeface="+mn-lt"/>
              </a:rPr>
              <a:t>2015 Launch Records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461"/>
            <a:ext cx="10515600" cy="4590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algn="just"/>
            <a:r>
              <a:rPr lang="en-OM" dirty="0"/>
              <a:t>List of the failed landing outcomes in drone ships, their booster versions and launch site names in year 2015.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C6749-22C5-FC8A-9CA6-88EB0F6A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4" y="1773792"/>
            <a:ext cx="6370007" cy="1744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64BD69-D4D8-87BA-155C-79B722DDF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74" y="3607568"/>
            <a:ext cx="6370007" cy="13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69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 fontScale="90000"/>
          </a:bodyPr>
          <a:lstStyle/>
          <a:p>
            <a:pPr algn="just"/>
            <a:r>
              <a:rPr lang="en-OM" b="1" dirty="0">
                <a:latin typeface="+mn-lt"/>
              </a:rPr>
              <a:t>Rank Landing Outcomes Between 2010-06-04 and 2017-03-20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0674"/>
            <a:ext cx="10515600" cy="47404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algn="just"/>
            <a:r>
              <a:rPr lang="en-OM" dirty="0"/>
              <a:t>Ranking the count of landing outcomes (Failure (drone ship)  </a:t>
            </a:r>
          </a:p>
          <a:p>
            <a:pPr marL="0" indent="0" algn="just">
              <a:buNone/>
            </a:pPr>
            <a:r>
              <a:rPr lang="en-OM" dirty="0"/>
              <a:t>  or Success (ground pad)) between the date 2010-06-04 and </a:t>
            </a:r>
          </a:p>
          <a:p>
            <a:pPr marL="0" indent="0" algn="just">
              <a:buNone/>
            </a:pPr>
            <a:r>
              <a:rPr lang="en-OM" dirty="0"/>
              <a:t>  2017-03-20.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F3263-BC08-AF5F-8E6E-2431694F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4" y="3640604"/>
            <a:ext cx="4107113" cy="1222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A2F35-53CD-9750-6800-7B1965EF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74" y="1684508"/>
            <a:ext cx="9071143" cy="18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71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C3C1D-8B3E-BF10-AC56-1C936D28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E2803-2236-8704-08DB-07D222995F34}"/>
              </a:ext>
            </a:extLst>
          </p:cNvPr>
          <p:cNvSpPr txBox="1"/>
          <p:nvPr/>
        </p:nvSpPr>
        <p:spPr>
          <a:xfrm>
            <a:off x="649706" y="1753850"/>
            <a:ext cx="60157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OM" sz="4400" b="1" dirty="0"/>
              <a:t>INSIGHTS FROM LAUNCH SITES PROXIMITIES </a:t>
            </a:r>
          </a:p>
          <a:p>
            <a:pPr algn="ctr"/>
            <a:r>
              <a:rPr lang="en-OM" sz="4400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700220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/>
          </a:bodyPr>
          <a:lstStyle/>
          <a:p>
            <a:pPr algn="just"/>
            <a:r>
              <a:rPr lang="en-OM" b="1" dirty="0">
                <a:latin typeface="+mn-lt"/>
              </a:rPr>
              <a:t>All Launch Sites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461"/>
            <a:ext cx="10515600" cy="4590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r>
              <a:rPr lang="en-OM" dirty="0"/>
              <a:t>A </a:t>
            </a:r>
            <a:r>
              <a:rPr lang="en-GB" dirty="0">
                <a:solidFill>
                  <a:srgbClr val="2AB236"/>
                </a:solidFill>
              </a:rPr>
              <a:t>f</a:t>
            </a:r>
            <a:r>
              <a:rPr lang="en-OM" dirty="0">
                <a:solidFill>
                  <a:srgbClr val="2AB236"/>
                </a:solidFill>
              </a:rPr>
              <a:t>olium.Circle </a:t>
            </a:r>
            <a:r>
              <a:rPr lang="en-OM" dirty="0"/>
              <a:t>and </a:t>
            </a:r>
            <a:r>
              <a:rPr lang="en-OM" dirty="0">
                <a:solidFill>
                  <a:srgbClr val="2AB236"/>
                </a:solidFill>
              </a:rPr>
              <a:t>folium.Marker </a:t>
            </a:r>
            <a:r>
              <a:rPr lang="en-OM" dirty="0"/>
              <a:t>for each launch site were added on the site map.</a:t>
            </a:r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12CA8-FAF6-0C08-7FC4-48AF089E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26" y="1598461"/>
            <a:ext cx="5847347" cy="34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4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F152-4345-9F2E-CA4D-AFCE416FE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8304"/>
            <a:ext cx="10515600" cy="5642811"/>
          </a:xfrm>
        </p:spPr>
        <p:txBody>
          <a:bodyPr>
            <a:normAutofit fontScale="92500" lnSpcReduction="10000"/>
          </a:bodyPr>
          <a:lstStyle/>
          <a:p>
            <a:r>
              <a:rPr lang="en-OM" sz="3200" b="1" dirty="0"/>
              <a:t>Methodology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Data collection</a:t>
            </a:r>
            <a:endParaRPr lang="en-OM" dirty="0"/>
          </a:p>
          <a:p>
            <a:pPr lvl="1">
              <a:buFont typeface="Wingdings" pitchFamily="2" charset="2"/>
              <a:buChar char="Ø"/>
            </a:pPr>
            <a:r>
              <a:rPr lang="en-GB" dirty="0"/>
              <a:t>Data wrangling</a:t>
            </a:r>
            <a:endParaRPr lang="en-OM" dirty="0"/>
          </a:p>
          <a:p>
            <a:pPr lvl="1">
              <a:buFont typeface="Wingdings" pitchFamily="2" charset="2"/>
              <a:buChar char="Ø"/>
            </a:pPr>
            <a:r>
              <a:rPr lang="en-GB" dirty="0"/>
              <a:t>EDA with data visualization</a:t>
            </a:r>
            <a:endParaRPr lang="en-OM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EDA with SQL</a:t>
            </a:r>
            <a:endParaRPr lang="en-OM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Building an interactive map with Folium</a:t>
            </a:r>
            <a:endParaRPr lang="en-OM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Building a dashboard with </a:t>
            </a:r>
            <a:r>
              <a:rPr lang="en-US" dirty="0" err="1"/>
              <a:t>Plotly</a:t>
            </a:r>
            <a:r>
              <a:rPr lang="en-US" dirty="0"/>
              <a:t> Dash</a:t>
            </a:r>
            <a:endParaRPr lang="en-OM" dirty="0"/>
          </a:p>
          <a:p>
            <a:pPr lvl="1">
              <a:buFont typeface="Wingdings" pitchFamily="2" charset="2"/>
              <a:buChar char="Ø"/>
            </a:pPr>
            <a:r>
              <a:rPr lang="en-OM" dirty="0"/>
              <a:t>Predictive analysis (Classification)</a:t>
            </a:r>
          </a:p>
          <a:p>
            <a:pPr marL="457200" lvl="1" indent="0">
              <a:buNone/>
            </a:pPr>
            <a:endParaRPr lang="en-OM" sz="1600" dirty="0"/>
          </a:p>
          <a:p>
            <a:r>
              <a:rPr lang="en-OM" sz="3200" b="1" dirty="0"/>
              <a:t>Results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OM" dirty="0"/>
              <a:t>Insights from EDA with Visualization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OM" dirty="0"/>
              <a:t>Insights from EDA with SQL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OM" dirty="0"/>
              <a:t>Insights from Launch Sites Proximities Analysis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OM" dirty="0"/>
              <a:t>Insights from Dashboard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OM" dirty="0"/>
              <a:t>Results of Predictive Analysis</a:t>
            </a:r>
          </a:p>
          <a:p>
            <a:pPr marL="0" indent="0">
              <a:buNone/>
            </a:pPr>
            <a:endParaRPr lang="en-OM" b="1" dirty="0"/>
          </a:p>
        </p:txBody>
      </p:sp>
    </p:spTree>
    <p:extLst>
      <p:ext uri="{BB962C8B-B14F-4D97-AF65-F5344CB8AC3E}">
        <p14:creationId xmlns:p14="http://schemas.microsoft.com/office/powerpoint/2010/main" val="1045696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/>
          </a:bodyPr>
          <a:lstStyle/>
          <a:p>
            <a:pPr algn="just"/>
            <a:r>
              <a:rPr lang="en-OM" b="1" dirty="0">
                <a:latin typeface="+mn-lt"/>
              </a:rPr>
              <a:t>Success/Failed Launches for Each Site</a:t>
            </a:r>
            <a:endParaRPr lang="en-OM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9C9726-A62C-7C81-03E7-1AE98CE8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64" y="1552074"/>
            <a:ext cx="4958066" cy="2983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ECA681-002D-6A12-0E02-4C59C90F0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94" y="1552074"/>
            <a:ext cx="4952587" cy="298383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0C12EE-022D-07B6-F6F7-34F38485F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43"/>
            <a:ext cx="10515600" cy="45905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algn="just"/>
            <a:r>
              <a:rPr lang="en-OM" dirty="0"/>
              <a:t>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marker_cluster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OM" dirty="0"/>
              <a:t>was created and a color labeled </a:t>
            </a:r>
            <a:r>
              <a:rPr lang="en-OM" dirty="0">
                <a:solidFill>
                  <a:srgbClr val="FFC000"/>
                </a:solidFill>
              </a:rPr>
              <a:t>folium.Marker </a:t>
            </a:r>
            <a:r>
              <a:rPr lang="en-OM" dirty="0"/>
              <a:t>for each launch site was added to the </a:t>
            </a:r>
            <a:r>
              <a:rPr lang="en-US" dirty="0" err="1">
                <a:solidFill>
                  <a:srgbClr val="FFC000"/>
                </a:solidFill>
              </a:rPr>
              <a:t>marker_cluster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OM" dirty="0"/>
              <a:t>with </a:t>
            </a:r>
            <a:r>
              <a:rPr lang="en-OM" dirty="0">
                <a:solidFill>
                  <a:srgbClr val="2AB236"/>
                </a:solidFill>
              </a:rPr>
              <a:t>green</a:t>
            </a:r>
            <a:r>
              <a:rPr lang="en-OM" dirty="0"/>
              <a:t> color for class </a:t>
            </a:r>
            <a:r>
              <a:rPr lang="en-OM" dirty="0">
                <a:solidFill>
                  <a:srgbClr val="2AB236"/>
                </a:solidFill>
              </a:rPr>
              <a:t>1</a:t>
            </a:r>
            <a:r>
              <a:rPr lang="en-OM" dirty="0"/>
              <a:t> and </a:t>
            </a:r>
            <a:r>
              <a:rPr lang="en-OM" dirty="0">
                <a:solidFill>
                  <a:srgbClr val="FF1A18"/>
                </a:solidFill>
              </a:rPr>
              <a:t>red</a:t>
            </a:r>
            <a:r>
              <a:rPr lang="en-OM" dirty="0"/>
              <a:t> color for class </a:t>
            </a:r>
            <a:r>
              <a:rPr lang="en-OM" dirty="0">
                <a:solidFill>
                  <a:srgbClr val="FF1A18"/>
                </a:solidFill>
              </a:rPr>
              <a:t>0</a:t>
            </a:r>
            <a:r>
              <a:rPr lang="en-OM" dirty="0"/>
              <a:t>.</a:t>
            </a:r>
          </a:p>
          <a:p>
            <a:pPr marL="0" indent="0">
              <a:buNone/>
            </a:pPr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131857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/>
          </a:bodyPr>
          <a:lstStyle/>
          <a:p>
            <a:pPr algn="just"/>
            <a:r>
              <a:rPr lang="en-OM" b="1" dirty="0">
                <a:latin typeface="+mn-lt"/>
              </a:rPr>
              <a:t>Launch Site and Proximities</a:t>
            </a:r>
            <a:endParaRPr lang="en-OM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CF401E-83B2-A5C2-8127-851727EF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51" y="1540043"/>
            <a:ext cx="5257800" cy="3154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08BE20-2359-B78C-DC41-5D4D964B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56" y="1540043"/>
            <a:ext cx="4109661" cy="2459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368E1-4F32-CB09-7310-AAB3ED523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256" y="4088108"/>
            <a:ext cx="4109661" cy="245969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C902E6-1C52-CDC3-BAED-60E0E0973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474"/>
            <a:ext cx="10515600" cy="45905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r>
              <a:rPr lang="en-OM" dirty="0">
                <a:solidFill>
                  <a:srgbClr val="0070C0"/>
                </a:solidFill>
              </a:rPr>
              <a:t>Lines</a:t>
            </a:r>
            <a:r>
              <a:rPr lang="en-OM" dirty="0"/>
              <a:t> were drawn between one launch</a:t>
            </a:r>
          </a:p>
          <a:p>
            <a:pPr marL="0" indent="0">
              <a:buNone/>
            </a:pPr>
            <a:r>
              <a:rPr lang="en-GB" dirty="0"/>
              <a:t>   s</a:t>
            </a:r>
            <a:r>
              <a:rPr lang="en-OM" dirty="0"/>
              <a:t>ite and its closest coastline point, </a:t>
            </a:r>
          </a:p>
          <a:p>
            <a:pPr marL="0" indent="0">
              <a:buNone/>
            </a:pPr>
            <a:r>
              <a:rPr lang="en-OM" dirty="0"/>
              <a:t>   railway,</a:t>
            </a:r>
            <a:r>
              <a:rPr lang="en-GB" dirty="0"/>
              <a:t> h</a:t>
            </a:r>
            <a:r>
              <a:rPr lang="en-OM" dirty="0"/>
              <a:t>ighway and city.</a:t>
            </a:r>
          </a:p>
        </p:txBody>
      </p:sp>
    </p:spTree>
    <p:extLst>
      <p:ext uri="{BB962C8B-B14F-4D97-AF65-F5344CB8AC3E}">
        <p14:creationId xmlns:p14="http://schemas.microsoft.com/office/powerpoint/2010/main" val="776602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C3C1D-8B3E-BF10-AC56-1C936D28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E2803-2236-8704-08DB-07D222995F34}"/>
              </a:ext>
            </a:extLst>
          </p:cNvPr>
          <p:cNvSpPr txBox="1"/>
          <p:nvPr/>
        </p:nvSpPr>
        <p:spPr>
          <a:xfrm>
            <a:off x="469233" y="1753850"/>
            <a:ext cx="56267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OM" sz="4400" b="1" dirty="0"/>
              <a:t>INSIGHTS FROM DASHBOARD</a:t>
            </a:r>
          </a:p>
        </p:txBody>
      </p:sp>
    </p:spTree>
    <p:extLst>
      <p:ext uri="{BB962C8B-B14F-4D97-AF65-F5344CB8AC3E}">
        <p14:creationId xmlns:p14="http://schemas.microsoft.com/office/powerpoint/2010/main" val="399938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/>
          </a:bodyPr>
          <a:lstStyle/>
          <a:p>
            <a:pPr algn="just"/>
            <a:r>
              <a:rPr lang="en-OM" b="1" dirty="0">
                <a:latin typeface="+mn-lt"/>
              </a:rPr>
              <a:t>Launch Success Count for All Sites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460"/>
            <a:ext cx="10515600" cy="5067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r>
              <a:rPr lang="en-OM" dirty="0">
                <a:solidFill>
                  <a:srgbClr val="0070C0"/>
                </a:solidFill>
              </a:rPr>
              <a:t>KSC LC-39A </a:t>
            </a:r>
            <a:r>
              <a:rPr lang="en-OM" dirty="0"/>
              <a:t>launch site had the most successful launches compared to all the other sites.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6121F-BD26-12A3-5C84-2FC788D1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78" y="1684508"/>
            <a:ext cx="10379243" cy="18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03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+mn-lt"/>
              </a:rPr>
              <a:t>Launch </a:t>
            </a:r>
            <a:r>
              <a:rPr lang="en-OM" b="1" dirty="0">
                <a:latin typeface="+mn-lt"/>
              </a:rPr>
              <a:t>Site with The Highest Success Rate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460"/>
            <a:ext cx="10515600" cy="5067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r>
              <a:rPr lang="en-OM" dirty="0"/>
              <a:t>KSC LC-39A launch site achieved </a:t>
            </a:r>
            <a:r>
              <a:rPr lang="en-OM" dirty="0">
                <a:solidFill>
                  <a:srgbClr val="5B53CE"/>
                </a:solidFill>
              </a:rPr>
              <a:t>76.9 %</a:t>
            </a:r>
            <a:r>
              <a:rPr lang="en-OM" dirty="0"/>
              <a:t> success rate compared to </a:t>
            </a:r>
            <a:r>
              <a:rPr lang="en-OM" dirty="0">
                <a:solidFill>
                  <a:srgbClr val="FF1A18"/>
                </a:solidFill>
              </a:rPr>
              <a:t>23.1</a:t>
            </a:r>
            <a:r>
              <a:rPr lang="en-OM" dirty="0"/>
              <a:t> % failure rate.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B03FD-C645-0F01-67F2-A3B2894E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26" y="1684508"/>
            <a:ext cx="10343148" cy="18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5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/>
          </a:bodyPr>
          <a:lstStyle/>
          <a:p>
            <a:pPr algn="just"/>
            <a:r>
              <a:rPr lang="en-OM" b="1" dirty="0">
                <a:latin typeface="+mn-lt"/>
              </a:rPr>
              <a:t>Payload vs. Launch Outcome Scatter Plot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730"/>
            <a:ext cx="10515600" cy="5067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r>
              <a:rPr lang="en-OM" dirty="0"/>
              <a:t>It was noticed that the success rate was higher with lighter weighted payloads.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B9EB0-60BC-FEC9-5AD4-60629508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9153"/>
            <a:ext cx="7772400" cy="1739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893AB-7BDA-7520-0CC0-0C26C2472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90556"/>
            <a:ext cx="7772400" cy="17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0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C3C1D-8B3E-BF10-AC56-1C936D28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E2803-2236-8704-08DB-07D222995F34}"/>
              </a:ext>
            </a:extLst>
          </p:cNvPr>
          <p:cNvSpPr txBox="1"/>
          <p:nvPr/>
        </p:nvSpPr>
        <p:spPr>
          <a:xfrm>
            <a:off x="697830" y="1753850"/>
            <a:ext cx="58232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OM" sz="4400" b="1" dirty="0"/>
              <a:t>RESULTS OF PREDICTIVE ANALYSIS</a:t>
            </a:r>
          </a:p>
          <a:p>
            <a:pPr algn="ctr"/>
            <a:r>
              <a:rPr lang="en-OM" sz="4400" b="1" dirty="0"/>
              <a:t>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2102857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/>
          </a:bodyPr>
          <a:lstStyle/>
          <a:p>
            <a:pPr algn="just"/>
            <a:r>
              <a:rPr lang="en-OM" b="1" dirty="0">
                <a:latin typeface="+mn-lt"/>
              </a:rPr>
              <a:t>Classification Accuracy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460"/>
            <a:ext cx="10515600" cy="5067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OM" dirty="0"/>
          </a:p>
          <a:p>
            <a:r>
              <a:rPr lang="en-OM" dirty="0"/>
              <a:t>Logistic Regression, SVM and KNN </a:t>
            </a:r>
          </a:p>
          <a:p>
            <a:pPr marL="0" indent="0">
              <a:buNone/>
            </a:pPr>
            <a:r>
              <a:rPr lang="en-OM" dirty="0"/>
              <a:t>   models had the same accuracy of </a:t>
            </a:r>
          </a:p>
          <a:p>
            <a:pPr marL="0" indent="0">
              <a:buNone/>
            </a:pPr>
            <a:r>
              <a:rPr lang="en-OM" dirty="0"/>
              <a:t>   83.33 % compared to less accuracy </a:t>
            </a:r>
          </a:p>
          <a:p>
            <a:pPr marL="0" indent="0">
              <a:buNone/>
            </a:pPr>
            <a:r>
              <a:rPr lang="en-OM" dirty="0"/>
              <a:t>   of the Decision Tree classifier that </a:t>
            </a:r>
          </a:p>
          <a:p>
            <a:pPr marL="0" indent="0">
              <a:buNone/>
            </a:pPr>
            <a:r>
              <a:rPr lang="en-OM" dirty="0"/>
              <a:t>   had 77.78 % accuracy.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44AC8-A6AF-FB2D-A571-883DEEB5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455" y="2093582"/>
            <a:ext cx="4628345" cy="37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5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809"/>
            <a:ext cx="10515600" cy="1155699"/>
          </a:xfrm>
        </p:spPr>
        <p:txBody>
          <a:bodyPr>
            <a:normAutofit/>
          </a:bodyPr>
          <a:lstStyle/>
          <a:p>
            <a:pPr algn="just"/>
            <a:r>
              <a:rPr lang="en-OM" b="1" dirty="0">
                <a:latin typeface="+mn-lt"/>
              </a:rPr>
              <a:t>Confusion Matrix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460"/>
            <a:ext cx="10515600" cy="5067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95C86-9920-DCC8-1D86-DC258094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91" y="1781586"/>
            <a:ext cx="2377419" cy="2023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1CC5C-B97F-B0A0-709A-070629D4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1" y="1781586"/>
            <a:ext cx="2379758" cy="2023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AD9B6B-9037-B0D3-7DAE-04A27B792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791" y="3991880"/>
            <a:ext cx="2368362" cy="2023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C30F7D-4ADF-F437-AB95-DB9879F48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187" y="3994941"/>
            <a:ext cx="2368362" cy="202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95D4DA-F879-4FE7-021A-D454BBB7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19C20-E008-9525-310B-2B5D2CED8D8E}"/>
              </a:ext>
            </a:extLst>
          </p:cNvPr>
          <p:cNvSpPr txBox="1"/>
          <p:nvPr/>
        </p:nvSpPr>
        <p:spPr>
          <a:xfrm>
            <a:off x="544025" y="2007289"/>
            <a:ext cx="4292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OM" sz="48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13256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95D4DA-F879-4FE7-021A-D454BBB7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19C20-E008-9525-310B-2B5D2CED8D8E}"/>
              </a:ext>
            </a:extLst>
          </p:cNvPr>
          <p:cNvSpPr txBox="1"/>
          <p:nvPr/>
        </p:nvSpPr>
        <p:spPr>
          <a:xfrm>
            <a:off x="544025" y="2007289"/>
            <a:ext cx="4292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OM" sz="4800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11652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F152-4345-9F2E-CA4D-AFCE416FE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4558"/>
            <a:ext cx="10515600" cy="5546557"/>
          </a:xfrm>
        </p:spPr>
        <p:txBody>
          <a:bodyPr>
            <a:normAutofit/>
          </a:bodyPr>
          <a:lstStyle/>
          <a:p>
            <a:pPr algn="just"/>
            <a:r>
              <a:rPr lang="en-OM" sz="3200" dirty="0"/>
              <a:t>The orbit types ES-L1, GEO, HEO  and SSO have the highest success rates.</a:t>
            </a:r>
          </a:p>
          <a:p>
            <a:pPr marL="0" indent="0" algn="just">
              <a:buNone/>
            </a:pPr>
            <a:endParaRPr lang="en-OM" sz="1000" b="1" dirty="0">
              <a:latin typeface="+mj-lt"/>
            </a:endParaRPr>
          </a:p>
          <a:p>
            <a:pPr algn="just"/>
            <a:r>
              <a:rPr lang="en-OM" sz="3200" dirty="0"/>
              <a:t>Low weighted payloads have higher success rate.</a:t>
            </a:r>
          </a:p>
          <a:p>
            <a:pPr marL="0" indent="0" algn="just">
              <a:buNone/>
            </a:pPr>
            <a:endParaRPr lang="en-OM" sz="1000" b="1" dirty="0">
              <a:latin typeface="+mj-lt"/>
            </a:endParaRPr>
          </a:p>
          <a:p>
            <a:pPr algn="just"/>
            <a:r>
              <a:rPr lang="en-OM" sz="3200" dirty="0"/>
              <a:t>Launch sites are chosen as far as possible from cities.</a:t>
            </a:r>
          </a:p>
          <a:p>
            <a:pPr marL="0" indent="0" algn="just">
              <a:buNone/>
            </a:pPr>
            <a:endParaRPr lang="en-OM" sz="1000" b="1" dirty="0">
              <a:latin typeface="+mj-lt"/>
            </a:endParaRPr>
          </a:p>
          <a:p>
            <a:pPr algn="just"/>
            <a:r>
              <a:rPr lang="en-OM" sz="3200" dirty="0"/>
              <a:t>KSC LC-39A launch site had the most successful launches compared to all the other sites.</a:t>
            </a:r>
          </a:p>
          <a:p>
            <a:pPr marL="0" indent="0" algn="just">
              <a:buNone/>
            </a:pPr>
            <a:endParaRPr lang="en-OM" sz="1000" b="1" dirty="0">
              <a:latin typeface="+mj-lt"/>
            </a:endParaRPr>
          </a:p>
          <a:p>
            <a:pPr algn="just"/>
            <a:r>
              <a:rPr lang="en-OM" sz="3200" dirty="0"/>
              <a:t>Logistic regression, SVM &amp; KNN models are the best to predict the accuracy for this project.</a:t>
            </a:r>
          </a:p>
          <a:p>
            <a:pPr marL="0" indent="0">
              <a:buNone/>
            </a:pPr>
            <a:endParaRPr lang="en-OM" sz="1000" b="1" dirty="0">
              <a:latin typeface="+mj-lt"/>
            </a:endParaRPr>
          </a:p>
          <a:p>
            <a:pPr marL="0" indent="0">
              <a:buNone/>
            </a:pPr>
            <a:endParaRPr lang="en-OM" sz="1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4335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40F41-73F9-A009-8E0F-ABBFA9A9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4CD33-412D-532A-FD03-8CF5C741F626}"/>
              </a:ext>
            </a:extLst>
          </p:cNvPr>
          <p:cNvSpPr txBox="1"/>
          <p:nvPr/>
        </p:nvSpPr>
        <p:spPr>
          <a:xfrm>
            <a:off x="709864" y="1717755"/>
            <a:ext cx="3031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sz="4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404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99CE-EFD7-F8D3-2CB6-C041000B7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075"/>
            <a:ext cx="10515600" cy="4624888"/>
          </a:xfrm>
        </p:spPr>
        <p:txBody>
          <a:bodyPr>
            <a:normAutofit/>
          </a:bodyPr>
          <a:lstStyle/>
          <a:p>
            <a:pPr algn="just"/>
            <a:r>
              <a:rPr lang="en-GB" b="0" i="0" u="none" strike="noStrike" dirty="0">
                <a:solidFill>
                  <a:srgbClr val="0070C0"/>
                </a:solidFill>
                <a:effectLst/>
              </a:rPr>
              <a:t>SPACE X </a:t>
            </a:r>
            <a:r>
              <a:rPr lang="en-GB" b="0" i="0" u="none" strike="noStrike" dirty="0">
                <a:solidFill>
                  <a:srgbClr val="FFFFFF"/>
                </a:solidFill>
                <a:effectLst/>
              </a:rPr>
              <a:t>advertises </a:t>
            </a:r>
            <a:r>
              <a:rPr lang="en-GB" b="0" i="0" u="none" strike="noStrike" dirty="0">
                <a:solidFill>
                  <a:srgbClr val="FFC000"/>
                </a:solidFill>
                <a:effectLst/>
              </a:rPr>
              <a:t>FALCON 9</a:t>
            </a:r>
            <a:r>
              <a:rPr lang="en-GB" b="0" i="0" u="none" strike="noStrike" dirty="0">
                <a:solidFill>
                  <a:srgbClr val="FFFFFF"/>
                </a:solidFill>
                <a:effectLst/>
              </a:rPr>
              <a:t> rocket launches on its website with a cost of 62 million dollars; other providers cost upward of 165 million dollars each, much of the savings is because SpaceX can reuse the first stage.</a:t>
            </a:r>
          </a:p>
          <a:p>
            <a:pPr marL="0" indent="0" algn="just">
              <a:buNone/>
            </a:pPr>
            <a:endParaRPr lang="en-GB" sz="1000" b="0" i="0" u="none" strike="noStrike" dirty="0">
              <a:solidFill>
                <a:srgbClr val="FFFFFF"/>
              </a:solidFill>
              <a:effectLst/>
            </a:endParaRPr>
          </a:p>
          <a:p>
            <a:pPr algn="just"/>
            <a:r>
              <a:rPr lang="en-GB" dirty="0">
                <a:solidFill>
                  <a:srgbClr val="FFFFFF"/>
                </a:solidFill>
              </a:rPr>
              <a:t>Prediction if the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first stage </a:t>
            </a:r>
            <a:r>
              <a:rPr lang="en-GB" dirty="0">
                <a:solidFill>
                  <a:srgbClr val="FFFFFF"/>
                </a:solidFill>
              </a:rPr>
              <a:t>would land allows the cost of a launch could be determined.</a:t>
            </a:r>
          </a:p>
          <a:p>
            <a:pPr marL="0" indent="0" algn="just">
              <a:buNone/>
            </a:pPr>
            <a:endParaRPr lang="en-GB" sz="1000" dirty="0">
              <a:solidFill>
                <a:srgbClr val="FFFFFF"/>
              </a:solidFill>
            </a:endParaRPr>
          </a:p>
          <a:p>
            <a:pPr algn="just"/>
            <a:r>
              <a:rPr lang="en-GB" dirty="0">
                <a:solidFill>
                  <a:srgbClr val="FFFFFF"/>
                </a:solidFill>
              </a:rPr>
              <a:t>The task of this project was to predict if the </a:t>
            </a:r>
            <a:r>
              <a:rPr lang="en-GB" b="0" i="0" u="none" strike="noStrike" dirty="0">
                <a:solidFill>
                  <a:srgbClr val="FFC000"/>
                </a:solidFill>
                <a:effectLst/>
              </a:rPr>
              <a:t>FALCON 9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first stage </a:t>
            </a:r>
            <a:r>
              <a:rPr lang="en-GB" dirty="0">
                <a:solidFill>
                  <a:srgbClr val="FFFFFF"/>
                </a:solidFill>
              </a:rPr>
              <a:t>would land successfully.</a:t>
            </a:r>
            <a:endParaRPr lang="en-OM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85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95D4DA-F879-4FE7-021A-D454BBB7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19C20-E008-9525-310B-2B5D2CED8D8E}"/>
              </a:ext>
            </a:extLst>
          </p:cNvPr>
          <p:cNvSpPr txBox="1"/>
          <p:nvPr/>
        </p:nvSpPr>
        <p:spPr>
          <a:xfrm>
            <a:off x="544025" y="2007289"/>
            <a:ext cx="4292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OM" sz="4800" b="1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26395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C6CE-F45A-4C03-4E83-DE4F9DBC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326"/>
            <a:ext cx="10515600" cy="914399"/>
          </a:xfrm>
        </p:spPr>
        <p:txBody>
          <a:bodyPr/>
          <a:lstStyle/>
          <a:p>
            <a:r>
              <a:rPr lang="en-OM" b="1" dirty="0">
                <a:latin typeface="+mn-lt"/>
              </a:rPr>
              <a:t>Data Collection</a:t>
            </a:r>
            <a:endParaRPr lang="en-O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0AF4C-DD83-BE06-BA2D-3E2D34486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42"/>
            <a:ext cx="10515600" cy="4636920"/>
          </a:xfrm>
        </p:spPr>
        <p:txBody>
          <a:bodyPr>
            <a:normAutofit/>
          </a:bodyPr>
          <a:lstStyle/>
          <a:p>
            <a:pPr algn="just"/>
            <a:r>
              <a:rPr lang="en-GB" dirty="0">
                <a:solidFill>
                  <a:srgbClr val="0070C0"/>
                </a:solidFill>
              </a:rPr>
              <a:t>SPACE X</a:t>
            </a:r>
            <a:r>
              <a:rPr lang="en-GB" b="0" i="0" u="none" strike="noStrike" dirty="0">
                <a:solidFill>
                  <a:srgbClr val="0070C0"/>
                </a:solidFill>
                <a:effectLst/>
              </a:rPr>
              <a:t> </a:t>
            </a:r>
            <a:r>
              <a:rPr lang="en-GB" b="0" i="0" u="none" strike="noStrike" dirty="0">
                <a:solidFill>
                  <a:srgbClr val="FFFFFF"/>
                </a:solidFill>
                <a:effectLst/>
              </a:rPr>
              <a:t>launch data was collected from </a:t>
            </a:r>
            <a:r>
              <a:rPr lang="en-GB" b="0" i="0" u="none" strike="noStrike" dirty="0">
                <a:solidFill>
                  <a:srgbClr val="0070C0"/>
                </a:solidFill>
                <a:effectLst/>
              </a:rPr>
              <a:t>SPACE X </a:t>
            </a:r>
            <a:r>
              <a:rPr lang="en-GB" b="0" i="0" u="none" strike="noStrike" dirty="0">
                <a:solidFill>
                  <a:srgbClr val="FF0000"/>
                </a:solidFill>
                <a:effectLst/>
              </a:rPr>
              <a:t>REST-API</a:t>
            </a:r>
            <a:r>
              <a:rPr lang="en-GB" b="0" i="0" u="none" strike="noStrike" dirty="0">
                <a:solidFill>
                  <a:srgbClr val="FFFFFF"/>
                </a:solidFill>
                <a:effectLst/>
              </a:rPr>
              <a:t> that </a:t>
            </a:r>
            <a:r>
              <a:rPr lang="en-GB" dirty="0">
                <a:solidFill>
                  <a:srgbClr val="FFFFFF"/>
                </a:solidFill>
              </a:rPr>
              <a:t>revealed </a:t>
            </a:r>
            <a:r>
              <a:rPr lang="en-GB" b="0" i="0" u="none" strike="noStrike" dirty="0">
                <a:solidFill>
                  <a:srgbClr val="FFFFFF"/>
                </a:solidFill>
                <a:effectLst/>
              </a:rPr>
              <a:t>data about launches, rocket used, payload delivered, launch specifications, landing specifications &amp; landing outcome.</a:t>
            </a:r>
          </a:p>
          <a:p>
            <a:pPr marL="0" indent="0" algn="just">
              <a:buNone/>
            </a:pPr>
            <a:endParaRPr lang="en-GB" sz="1000" b="0" i="0" u="none" strike="noStrike" dirty="0">
              <a:solidFill>
                <a:srgbClr val="FFFFFF"/>
              </a:solidFill>
              <a:effectLst/>
            </a:endParaRPr>
          </a:p>
          <a:p>
            <a:pPr algn="just"/>
            <a:r>
              <a:rPr lang="en-GB" dirty="0">
                <a:solidFill>
                  <a:srgbClr val="0070C0"/>
                </a:solidFill>
              </a:rPr>
              <a:t>SPACE X </a:t>
            </a:r>
            <a:r>
              <a:rPr lang="en-GB" dirty="0">
                <a:solidFill>
                  <a:srgbClr val="FF0000"/>
                </a:solidFill>
              </a:rPr>
              <a:t>REST-API </a:t>
            </a:r>
            <a:r>
              <a:rPr lang="en-GB" dirty="0"/>
              <a:t>endpoint used was that started with</a:t>
            </a:r>
          </a:p>
          <a:p>
            <a:pPr marL="0" indent="0" algn="just">
              <a:buNone/>
            </a:pPr>
            <a:r>
              <a:rPr lang="en-GB" dirty="0">
                <a:solidFill>
                  <a:schemeClr val="accent1"/>
                </a:solidFill>
              </a:rPr>
              <a:t>  </a:t>
            </a:r>
            <a:r>
              <a:rPr lang="en-GB" dirty="0" err="1">
                <a:solidFill>
                  <a:srgbClr val="0070C0"/>
                </a:solidFill>
              </a:rPr>
              <a:t>api.spacexdata.com</a:t>
            </a:r>
            <a:r>
              <a:rPr lang="en-GB" dirty="0">
                <a:solidFill>
                  <a:srgbClr val="0070C0"/>
                </a:solidFill>
              </a:rPr>
              <a:t>/v4/launches/past </a:t>
            </a:r>
          </a:p>
          <a:p>
            <a:pPr marL="0" indent="0" algn="just">
              <a:buNone/>
            </a:pPr>
            <a:endParaRPr lang="en-GB" sz="1000" dirty="0">
              <a:solidFill>
                <a:schemeClr val="accent1"/>
              </a:solidFill>
            </a:endParaRPr>
          </a:p>
          <a:p>
            <a:pPr algn="just"/>
            <a:r>
              <a:rPr lang="en-GB" dirty="0"/>
              <a:t>Python</a:t>
            </a:r>
            <a:r>
              <a:rPr lang="en-GB" dirty="0">
                <a:solidFill>
                  <a:srgbClr val="FF73FF"/>
                </a:solidFill>
              </a:rPr>
              <a:t> </a:t>
            </a:r>
            <a:r>
              <a:rPr lang="en-GB" dirty="0" err="1">
                <a:solidFill>
                  <a:srgbClr val="FF73FF"/>
                </a:solidFill>
              </a:rPr>
              <a:t>BeautifulSoup</a:t>
            </a:r>
            <a:r>
              <a:rPr lang="en-GB" dirty="0">
                <a:solidFill>
                  <a:srgbClr val="FF73FF"/>
                </a:solidFill>
              </a:rPr>
              <a:t> </a:t>
            </a:r>
            <a:r>
              <a:rPr lang="en-GB" dirty="0"/>
              <a:t>package was used to </a:t>
            </a:r>
            <a:r>
              <a:rPr lang="en-GB" dirty="0" err="1">
                <a:solidFill>
                  <a:srgbClr val="00B050"/>
                </a:solidFill>
              </a:rPr>
              <a:t>webscrape</a:t>
            </a:r>
            <a:r>
              <a:rPr lang="en-GB" dirty="0"/>
              <a:t> some HTML tables that contained valuable </a:t>
            </a:r>
            <a:r>
              <a:rPr lang="en-GB" b="0" i="0" u="none" strike="noStrike" dirty="0">
                <a:solidFill>
                  <a:srgbClr val="FFC000"/>
                </a:solidFill>
                <a:effectLst/>
              </a:rPr>
              <a:t>FALCON 9</a:t>
            </a:r>
            <a:r>
              <a:rPr lang="en-GB" dirty="0"/>
              <a:t> launch records in the related </a:t>
            </a:r>
            <a:r>
              <a:rPr lang="en-GB" dirty="0">
                <a:solidFill>
                  <a:srgbClr val="00B050"/>
                </a:solidFill>
              </a:rPr>
              <a:t>WIKI</a:t>
            </a:r>
            <a:r>
              <a:rPr lang="en-GB" dirty="0"/>
              <a:t> pages.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   </a:t>
            </a:r>
            <a:endParaRPr lang="en-GB" dirty="0">
              <a:solidFill>
                <a:schemeClr val="accent1"/>
              </a:solidFill>
            </a:endParaRPr>
          </a:p>
          <a:p>
            <a:endParaRPr lang="en-GB" b="0" i="0" u="none" strike="noStrike" dirty="0">
              <a:effectLst/>
            </a:endParaRPr>
          </a:p>
          <a:p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239547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57B-4C2B-2F6C-84A5-7BFC7FF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76"/>
            <a:ext cx="10515600" cy="702251"/>
          </a:xfrm>
        </p:spPr>
        <p:txBody>
          <a:bodyPr>
            <a:normAutofit/>
          </a:bodyPr>
          <a:lstStyle/>
          <a:p>
            <a:r>
              <a:rPr lang="en-OM" b="1" dirty="0">
                <a:solidFill>
                  <a:srgbClr val="0070C0"/>
                </a:solidFill>
              </a:rPr>
              <a:t>SPACE X </a:t>
            </a:r>
            <a:r>
              <a:rPr lang="en-OM" b="1" dirty="0">
                <a:solidFill>
                  <a:srgbClr val="FF0000"/>
                </a:solidFill>
              </a:rPr>
              <a:t>REST-API</a:t>
            </a:r>
            <a:endParaRPr lang="en-OM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0D-E2B1-C50E-A918-B191FBC90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32405"/>
            <a:ext cx="5226123" cy="4844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1. Requesting Response from API:</a:t>
            </a:r>
          </a:p>
          <a:p>
            <a:pPr marL="0" indent="0">
              <a:buNone/>
            </a:pPr>
            <a:endParaRPr lang="en-OM" sz="1600" dirty="0"/>
          </a:p>
          <a:p>
            <a:pPr marL="0" indent="0">
              <a:buNone/>
            </a:pPr>
            <a:endParaRPr lang="en-OM" sz="1600" dirty="0"/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2. Converting Response to .json File:</a:t>
            </a:r>
          </a:p>
          <a:p>
            <a:pPr marL="0" indent="0">
              <a:buNone/>
            </a:pPr>
            <a:endParaRPr lang="en-OM" sz="1600" dirty="0"/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3. Applying custom functions to extract information from </a:t>
            </a: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    launch data:</a:t>
            </a:r>
          </a:p>
          <a:p>
            <a:pPr marL="0" indent="0">
              <a:buNone/>
            </a:pPr>
            <a:endParaRPr lang="en-OM" sz="6400" dirty="0"/>
          </a:p>
          <a:p>
            <a:endParaRPr lang="en-OM" dirty="0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1B0EAF15-8CD4-0AD7-B75E-F05E9764F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7679" y="1332405"/>
            <a:ext cx="5748503" cy="4844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4. Construction of the dataset: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sz="1600" b="1" dirty="0">
              <a:solidFill>
                <a:srgbClr val="FF991F"/>
              </a:solidFill>
            </a:endParaRPr>
          </a:p>
          <a:p>
            <a:pPr marL="0" indent="0">
              <a:buNone/>
            </a:pPr>
            <a:r>
              <a:rPr lang="en-OM" sz="1600" b="1" dirty="0">
                <a:solidFill>
                  <a:srgbClr val="FF991F"/>
                </a:solidFill>
              </a:rPr>
              <a:t>5. Filtering &amp; exporting to csv file:</a:t>
            </a:r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BA70290-02AA-2F9C-14DB-B169624C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09" y="1682395"/>
            <a:ext cx="4937088" cy="2406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549613-03E7-2ACE-C21A-1390DE09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09" y="1996513"/>
            <a:ext cx="2943726" cy="2187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200880-5131-3754-20C1-A34354A1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09" y="2801401"/>
            <a:ext cx="3979813" cy="2074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F20D719-A4FF-3963-5D56-995CF4414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809" y="4188926"/>
            <a:ext cx="2163593" cy="1986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2B81CC-5359-BB40-4103-B5E4BFB6A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809" y="4515227"/>
            <a:ext cx="1809519" cy="1892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EB8556-17C6-B382-97D4-8C573A402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809" y="4807599"/>
            <a:ext cx="1915517" cy="18928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819EAF-CAA0-3B79-F55A-D5CF7C327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809" y="5099971"/>
            <a:ext cx="1625430" cy="2087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9B8478-0F0B-BFE8-CD7B-ADD6DD78F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152" y="1659377"/>
            <a:ext cx="4219588" cy="24361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C21C869-005B-7948-275F-D47C84F694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6493" y="4216362"/>
            <a:ext cx="2902194" cy="20675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C65EE13-72C4-245C-116C-56D5368EB9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2152" y="4935633"/>
            <a:ext cx="5069074" cy="21215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A2414E9-707A-F32C-E257-2403945F2E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2296" y="5198623"/>
            <a:ext cx="5167240" cy="269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356B0-D2FF-C2DC-FACD-BF19FF59A1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1479" y="6277085"/>
            <a:ext cx="7772400" cy="2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361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3459</TotalTime>
  <Words>1808</Words>
  <Application>Microsoft Macintosh PowerPoint</Application>
  <PresentationFormat>Widescreen</PresentationFormat>
  <Paragraphs>416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Abadi</vt:lpstr>
      <vt:lpstr>Arial</vt:lpstr>
      <vt:lpstr>Calibri</vt:lpstr>
      <vt:lpstr>Calibri Light</vt:lpstr>
      <vt:lpstr>Helvetica Neue</vt:lpstr>
      <vt:lpstr>Wingdings</vt:lpstr>
      <vt:lpstr>Custom Design</vt:lpstr>
      <vt:lpstr>Office Theme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</vt:lpstr>
      <vt:lpstr>SPACE X REST-API</vt:lpstr>
      <vt:lpstr>Webscraping</vt:lpstr>
      <vt:lpstr>Data Wrangling</vt:lpstr>
      <vt:lpstr>Data Wrangling</vt:lpstr>
      <vt:lpstr>EDA with Data Visulaization</vt:lpstr>
      <vt:lpstr>EDA with SQL</vt:lpstr>
      <vt:lpstr>Building an Interactive Map with Folium</vt:lpstr>
      <vt:lpstr>Building a Dashboard with Plotly Dash</vt:lpstr>
      <vt:lpstr>Predictive Analysis (Classification)</vt:lpstr>
      <vt:lpstr>PowerPoint Presentation</vt:lpstr>
      <vt:lpstr>PowerPoint Presentation</vt:lpstr>
      <vt:lpstr>PowerPoint Presentation</vt:lpstr>
      <vt:lpstr>Flight Number vs. Launch Site</vt:lpstr>
      <vt:lpstr>Payload Mass vs. Launch Site</vt:lpstr>
      <vt:lpstr>Success Rate vs. Orbit Type</vt:lpstr>
      <vt:lpstr>Flight Number vs. Orbit Type</vt:lpstr>
      <vt:lpstr>Payload Mass vs. Orbit Type</vt:lpstr>
      <vt:lpstr>Launch Success Yearly Trend</vt:lpstr>
      <vt:lpstr>PowerPoint Presentation</vt:lpstr>
      <vt:lpstr>All Launch Site Names</vt:lpstr>
      <vt:lpstr>Launch Site Names Began with ‘CCA’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</vt:lpstr>
      <vt:lpstr>Boosters Carried Maximum Load</vt:lpstr>
      <vt:lpstr>2015 Launch Records</vt:lpstr>
      <vt:lpstr>Rank Landing Outcomes Between 2010-06-04 and 2017-03-20</vt:lpstr>
      <vt:lpstr>PowerPoint Presentation</vt:lpstr>
      <vt:lpstr>All Launch Sites</vt:lpstr>
      <vt:lpstr>Success/Failed Launches for Each Site</vt:lpstr>
      <vt:lpstr>Launch Site and Proximities</vt:lpstr>
      <vt:lpstr>PowerPoint Presentation</vt:lpstr>
      <vt:lpstr>Launch Success Count for All Sites</vt:lpstr>
      <vt:lpstr>Launch Site with The Highest Success Rate</vt:lpstr>
      <vt:lpstr>Payload vs. Launch Outcome Scatter Plot</vt:lpstr>
      <vt:lpstr>PowerPoint Presentation</vt:lpstr>
      <vt:lpstr>Classification Accuracy</vt:lpstr>
      <vt:lpstr>Confusion Matrix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Dr. Ehab El-Gamal</cp:lastModifiedBy>
  <cp:revision>205</cp:revision>
  <dcterms:created xsi:type="dcterms:W3CDTF">2021-04-29T18:58:34Z</dcterms:created>
  <dcterms:modified xsi:type="dcterms:W3CDTF">2023-04-14T16:06:35Z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